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71" r:id="rId13"/>
    <p:sldId id="272" r:id="rId14"/>
    <p:sldId id="273" r:id="rId15"/>
    <p:sldId id="282" r:id="rId16"/>
    <p:sldId id="275" r:id="rId17"/>
    <p:sldId id="276" r:id="rId18"/>
    <p:sldId id="277" r:id="rId19"/>
    <p:sldId id="278" r:id="rId20"/>
    <p:sldId id="283" r:id="rId21"/>
    <p:sldId id="279" r:id="rId22"/>
    <p:sldId id="284" r:id="rId23"/>
    <p:sldId id="280" r:id="rId24"/>
    <p:sldId id="281" r:id="rId25"/>
    <p:sldId id="285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66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15F5-1D54-4ED1-AC85-81EB025D2425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F25B-A79F-4FBE-8699-152C6462D581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69E1-F8E1-46A0-9F60-DB8203C53CB4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F426-3583-4498-A144-1B7BDE3FEB10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3640-2DCB-48F0-ABC6-72059612C0CF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5ADB-56F0-4388-80CA-24F6977A4EF2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2C1A-F40C-4943-AB1A-C96989454206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D4A8-C2D5-4120-8D91-988416B24CA5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D170-1E3D-46CD-9A3B-31F14C4F49C4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2E6E-2F6D-4522-8530-8BDE55C84706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9D24-7084-4E22-BEA3-CFCF00C7E4E9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15AC-94B0-410D-8E9D-6E1111E1128C}" type="datetimeFigureOut">
              <a:rPr lang="pl-PL"/>
              <a:pPr>
                <a:defRPr/>
              </a:pPr>
              <a:t>2019-05-15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le tekstowe 5"/>
          <p:cNvSpPr txBox="1">
            <a:spLocks noChangeArrowheads="1"/>
          </p:cNvSpPr>
          <p:nvPr/>
        </p:nvSpPr>
        <p:spPr bwMode="auto">
          <a:xfrm>
            <a:off x="1230313" y="5842000"/>
            <a:ext cx="1398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ul. Żydowska 19</a:t>
            </a:r>
          </a:p>
          <a:p>
            <a:pPr>
              <a:defRPr/>
            </a:pPr>
            <a:r>
              <a:rPr lang="pl-PL" sz="700" dirty="0">
                <a:solidFill>
                  <a:schemeClr val="accent4"/>
                </a:solidFill>
              </a:rPr>
              <a:t>05-825 Grodzisk Mazowiecki</a:t>
            </a: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308428" y="1897008"/>
            <a:ext cx="66262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ADAFB2"/>
                </a:solidFill>
              </a:rPr>
              <a:t>Krajowa Administracja Skarbowa</a:t>
            </a:r>
          </a:p>
          <a:p>
            <a:pPr algn="ctr"/>
            <a:r>
              <a:rPr lang="pl-PL" sz="2400" b="1" dirty="0">
                <a:solidFill>
                  <a:srgbClr val="ADAFB2"/>
                </a:solidFill>
              </a:rPr>
              <a:t>Ulga termomodernizacyjna – PIT/2019</a:t>
            </a:r>
          </a:p>
          <a:p>
            <a:pPr algn="ctr"/>
            <a:endParaRPr lang="pl-PL" sz="2400" b="1" dirty="0">
              <a:solidFill>
                <a:srgbClr val="ADAFB2"/>
              </a:solidFill>
            </a:endParaRPr>
          </a:p>
          <a:p>
            <a:pPr algn="ctr"/>
            <a:endParaRPr lang="pl-PL" sz="2400" b="1" dirty="0">
              <a:solidFill>
                <a:srgbClr val="ADAFB2"/>
              </a:solidFill>
            </a:endParaRPr>
          </a:p>
          <a:p>
            <a:pPr algn="ctr"/>
            <a:r>
              <a:rPr lang="pl-PL" sz="2400" b="1" dirty="0">
                <a:solidFill>
                  <a:srgbClr val="ADAFB2"/>
                </a:solidFill>
              </a:rPr>
              <a:t>Marek Szymaniak</a:t>
            </a:r>
          </a:p>
          <a:p>
            <a:pPr algn="ctr"/>
            <a:r>
              <a:rPr lang="pl-PL" sz="2400" b="1" dirty="0">
                <a:solidFill>
                  <a:srgbClr val="ADAFB2"/>
                </a:solidFill>
              </a:rPr>
              <a:t>Zastępca Naczelnika Urzędu Skarbowego </a:t>
            </a:r>
            <a:br>
              <a:rPr lang="pl-PL" sz="2400" b="1" dirty="0">
                <a:solidFill>
                  <a:srgbClr val="ADAFB2"/>
                </a:solidFill>
              </a:rPr>
            </a:br>
            <a:r>
              <a:rPr lang="pl-PL" sz="2400" b="1" dirty="0">
                <a:solidFill>
                  <a:srgbClr val="ADAFB2"/>
                </a:solidFill>
              </a:rPr>
              <a:t>w Grodzisku Mazowieckim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Podatnik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4910" y="1600200"/>
            <a:ext cx="7761890" cy="4525963"/>
          </a:xfrm>
        </p:spPr>
        <p:txBody>
          <a:bodyPr/>
          <a:lstStyle/>
          <a:p>
            <a:pPr marL="0" indent="0">
              <a:buNone/>
            </a:pPr>
            <a:endParaRPr lang="pl-PL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Art. 3. 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1. Osoby fizyczne, jeżeli mają </a:t>
            </a:r>
            <a:r>
              <a:rPr lang="pl-PL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miejsce zamieszkania na terytorium Rzeczypospolitej Polskiej</a:t>
            </a: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podlegają obowiązkowi podatkowemu od całości swoich dochodów (przychodów) bez względu na miejsce położenia źródeł przychodów (nieograniczony obowiązek podatkowy).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1a. Za osobę mającą miejsce zamieszkania na terytorium Rzeczypospolitej Polskiej uważa się osobę fizyczną, która: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1) posiada na terytorium Rzeczypospolitej Polskiej centrum interesów osobistych lub gospodarczych (ośrodek interesów życiowych) lub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2) przebywa na terytorium Rzeczypospolitej Polskiej dłużej niż 183 dni w roku podatkowym.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73382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Podatnik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5930" y="1600200"/>
            <a:ext cx="7740869" cy="4525963"/>
          </a:xfrm>
        </p:spPr>
        <p:txBody>
          <a:bodyPr/>
          <a:lstStyle/>
          <a:p>
            <a:pPr marL="0" indent="0" algn="ctr">
              <a:buNone/>
            </a:pPr>
            <a:endParaRPr lang="pl-PL" dirty="0">
              <a:solidFill>
                <a:srgbClr val="444444"/>
              </a:solidFill>
              <a:latin typeface="Lato"/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444444"/>
                </a:solidFill>
                <a:latin typeface="Lato"/>
              </a:rPr>
              <a:t>Podatnicy podatku PIT opłacający podatek według skali podatkowej (zarówno według stawki 18, jak i 32%), 19% stawki podatku liniowego oraz opłacający ryczałt od przychodów ewidencjonowanych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235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Podatnik – właściciel, </a:t>
            </a:r>
            <a:br>
              <a:rPr lang="pl-PL" sz="3200" dirty="0"/>
            </a:br>
            <a:r>
              <a:rPr lang="pl-PL" sz="3200" dirty="0"/>
              <a:t>współwłaściciel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0524" y="1600200"/>
            <a:ext cx="7646276" cy="4525963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Ustawa o PIT nie definiuje pojęcia właściciel i współwłaściciel.</a:t>
            </a:r>
          </a:p>
          <a:p>
            <a:pPr marL="0" indent="0" algn="ctr">
              <a:buNone/>
            </a:pPr>
            <a:r>
              <a:rPr lang="pl-PL" dirty="0"/>
              <a:t>Stosujemy definicje w/w pojęć wprost z Kodeksu Cywilnego, tj. art. 140, 195 i następne.</a:t>
            </a:r>
          </a:p>
        </p:txBody>
      </p:sp>
    </p:spTree>
    <p:extLst>
      <p:ext uri="{BB962C8B-B14F-4D97-AF65-F5344CB8AC3E}">
        <p14:creationId xmlns:p14="http://schemas.microsoft.com/office/powerpoint/2010/main" val="327756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Budynek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8482" y="1600200"/>
            <a:ext cx="768831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latin typeface="Arial" panose="020B0604020202020204" pitchFamily="34" charset="0"/>
              </a:rPr>
              <a:t>Budynek mieszkalny jednorodzinny – </a:t>
            </a:r>
            <a:r>
              <a:rPr lang="pl-PL" sz="2400" u="sng" dirty="0">
                <a:latin typeface="Arial" panose="020B0604020202020204" pitchFamily="34" charset="0"/>
              </a:rPr>
              <a:t>Ustawa prawo budowlane (tekst jedn. Dz.U. z 2010 r. Nr 243, poz. 1623 ze zm.), </a:t>
            </a:r>
            <a:r>
              <a:rPr lang="pl-PL" sz="2400" dirty="0">
                <a:latin typeface="Arial" panose="020B0604020202020204" pitchFamily="34" charset="0"/>
              </a:rPr>
              <a:t>art. 3 – budynek wolno stojący albo budynek w zabudowie bliźniaczej, szeregowej lub grupowej, służący zaspokajaniu potrzeb mieszkaniowych, stanowiący konstrukcyjnie samodzielną całość, w którym dopuszcza się wydzielenie nie więcej niż dwóch lokali mieszkalnych albo jednego lokalu mieszkalnego i lokalu użytkowego o powierzchni całkowitej nieprzekraczającej 30% powierzchni całkowitej budynku.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6774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599" cy="1143000"/>
          </a:xfrm>
        </p:spPr>
        <p:txBody>
          <a:bodyPr/>
          <a:lstStyle/>
          <a:p>
            <a:r>
              <a:rPr lang="pl-PL" dirty="0"/>
              <a:t>Odliczenie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6440" y="1600200"/>
            <a:ext cx="773035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solidFill>
                  <a:srgbClr val="444444"/>
                </a:solidFill>
                <a:latin typeface="Lato"/>
              </a:rPr>
              <a:t>Odliczeniu od dochodu podlegają wydatki w okresie realizacji przedsięwzięcia, nie więcej jednak niż 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444444"/>
                </a:solidFill>
                <a:latin typeface="Lato"/>
              </a:rPr>
              <a:t>53 tys. zł.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444444"/>
                </a:solidFill>
                <a:latin typeface="Lato"/>
              </a:rPr>
              <a:t>Czas realizacji przedsięwzięcia premiowanego ulgą termomodernizacyjną nie może przekraczać 3 lat – od końca roku, w którym poniesiono pierwszy wydatek. Gdyby kwota odliczenia nie miała pokrycia w rocznym dochodzie podatnika, mógłby od dokonywać odliczeń w kolejnych latach. Jednak nie dłużej niż przez 6 lat, </a:t>
            </a:r>
            <a:r>
              <a:rPr lang="pl-PL" sz="2400" u="sng" dirty="0">
                <a:solidFill>
                  <a:srgbClr val="444444"/>
                </a:solidFill>
                <a:latin typeface="Lato"/>
              </a:rPr>
              <a:t>licząc od końca roku podatkowego, w którym poniesiono pierwszy wydatek.</a:t>
            </a:r>
            <a:endParaRPr lang="pl-PL" sz="2400" u="sng" dirty="0"/>
          </a:p>
        </p:txBody>
      </p:sp>
    </p:spTree>
    <p:extLst>
      <p:ext uri="{BB962C8B-B14F-4D97-AF65-F5344CB8AC3E}">
        <p14:creationId xmlns:p14="http://schemas.microsoft.com/office/powerpoint/2010/main" val="68325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Limit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972" y="1600200"/>
            <a:ext cx="769882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/>
              <a:t>Limit ulgi nie jest związany z jedną inwestycją lub jednym przedsięwzięciem termomodernizacyjnym, lecz </a:t>
            </a:r>
            <a:r>
              <a:rPr lang="pl-PL" sz="2800" dirty="0">
                <a:solidFill>
                  <a:srgbClr val="FF0000"/>
                </a:solidFill>
              </a:rPr>
              <a:t>jest określony dla danego podatnika, niezależnie od liczby inwestycji termomodernizacyjnych.</a:t>
            </a:r>
            <a:r>
              <a:rPr lang="pl-PL" sz="2800" dirty="0"/>
              <a:t> Podatnicy pozostający w związku małżeńskim powinni wiedzieć, że limit ten dotyczy każdego z małżonków odrębnie, czyli każdemu z nich przysługuje odliczenie w maksymalnej wysokości 53 000 zł.</a:t>
            </a:r>
          </a:p>
        </p:txBody>
      </p:sp>
    </p:spTree>
    <p:extLst>
      <p:ext uri="{BB962C8B-B14F-4D97-AF65-F5344CB8AC3E}">
        <p14:creationId xmlns:p14="http://schemas.microsoft.com/office/powerpoint/2010/main" val="203774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8992" y="1600200"/>
            <a:ext cx="767780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>
                <a:solidFill>
                  <a:srgbClr val="222222"/>
                </a:solidFill>
                <a:latin typeface="Helvetica Neue"/>
              </a:rPr>
              <a:t>Odliczenia należy dokonać w zeznaniu za rok podatkowy, w którym poniesiono wydatki. Jeżeli w danym roku podatkowym kwota odliczenia nie znajdzie pokrycia w rocznym dochodzie podatnika będzie ona podlegać odliczeniu w kolejnych latach. Okres ten nie może być jednak dłuższy niż 6 lat. Termin ten należy liczyć od końca roku podatkowego, w którym poniesiono pierwszy wydatek.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9715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Dokumentowanie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8482" y="1600200"/>
            <a:ext cx="7688317" cy="4525963"/>
          </a:xfrm>
        </p:spPr>
        <p:txBody>
          <a:bodyPr/>
          <a:lstStyle/>
          <a:p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Wysokość wydatków ustala się na podstawie faktur wystawionych przez </a:t>
            </a:r>
            <a:r>
              <a:rPr lang="pl-PL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podatnika podatku od towarów i usług niekorzystającego ze zwolnienia od tego podatku. </a:t>
            </a:r>
          </a:p>
          <a:p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Jeżeli poniesione wydatki były opodatkowane podatkiem od towarów i usług, za kwotę wydatku uważa się wydatek wraz z podatkiem od towarów i usług, o ile podatek ten nie został odliczony na podstawie ustawy o podatku od towarów i usług.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8916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Wyłączenia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5420" y="1600200"/>
            <a:ext cx="7751379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222222"/>
                </a:solidFill>
                <a:latin typeface="Helvetica Neue"/>
              </a:rPr>
              <a:t>Odliczeniu w ramach ulgi </a:t>
            </a:r>
            <a:r>
              <a:rPr lang="pl-PL" sz="2000" u="sng" dirty="0">
                <a:solidFill>
                  <a:srgbClr val="222222"/>
                </a:solidFill>
                <a:latin typeface="Helvetica Neue"/>
              </a:rPr>
              <a:t>nie będą podlegały wydatki </a:t>
            </a:r>
            <a:r>
              <a:rPr lang="pl-PL" sz="2000" dirty="0">
                <a:solidFill>
                  <a:srgbClr val="222222"/>
                </a:solidFill>
                <a:latin typeface="Helvetica Neue"/>
              </a:rPr>
              <a:t>w części, w jakiej zostały:</a:t>
            </a:r>
          </a:p>
          <a:p>
            <a:pPr marL="0" indent="0">
              <a:buNone/>
            </a:pPr>
            <a:endParaRPr lang="pl-PL" sz="2000" dirty="0">
              <a:solidFill>
                <a:srgbClr val="222222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pl-PL" sz="2000" dirty="0">
                <a:solidFill>
                  <a:srgbClr val="222222"/>
                </a:solidFill>
                <a:latin typeface="Helvetica Neue"/>
              </a:rPr>
              <a:t>sfinansowane lub dofinansowane ze środków Narodowego Funduszu Ochrony Środowiska i Gospodarki Wodnej lub wojewódzkich funduszy ochrony środowiska i gospodarki wodnej lub zwrócone podatnikowi w jakiejkolwiek formie;</a:t>
            </a:r>
          </a:p>
          <a:p>
            <a:pPr>
              <a:buFont typeface="+mj-lt"/>
              <a:buAutoNum type="arabicPeriod" startAt="2"/>
            </a:pPr>
            <a:r>
              <a:rPr lang="pl-PL" sz="2000" dirty="0">
                <a:solidFill>
                  <a:srgbClr val="222222"/>
                </a:solidFill>
                <a:latin typeface="Helvetica Neue"/>
              </a:rPr>
              <a:t>zaliczone do kosztów uzyskania przychodów, odliczone od przychodu na podstawie ustawy o zryczałtowanym podatku dochodowym lub uwzględnione przez podatnika w związku z korzystaniem z ulg podatkowych w rozumieniu Ordynacji podatkowej.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7381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realizacji.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7462" y="1600200"/>
            <a:ext cx="7709338" cy="4525963"/>
          </a:xfrm>
        </p:spPr>
        <p:txBody>
          <a:bodyPr/>
          <a:lstStyle/>
          <a:p>
            <a:pPr marL="0" indent="0" algn="ctr">
              <a:buNone/>
            </a:pPr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W przypadku niezrealizowania przedsięwzięcia termomodernizacyjnego w terminie, o którym mowa w ust. 1 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(3 lata – od końca roku, w którym poniesiono pierwszy wydatek),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podatnik dolicza kwoty poprzednio odliczone do dochodu za rok podatkowy, w którym upłynął ten termin.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506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6648" y="1600200"/>
            <a:ext cx="75201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Krajowa Administracja Skarbowa (KAS) to połączenie administracji podatkowej, kontroli skarbowej i Służby Celnej. 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Reforma pozwala lepiej wykorzystać potencjał służb podatkowych. 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KAS ruszyła 1 marca 2017 r.</a:t>
            </a:r>
          </a:p>
        </p:txBody>
      </p:sp>
    </p:spTree>
    <p:extLst>
      <p:ext uri="{BB962C8B-B14F-4D97-AF65-F5344CB8AC3E}">
        <p14:creationId xmlns:p14="http://schemas.microsoft.com/office/powerpoint/2010/main" val="383141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realizacji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6952" y="1634359"/>
            <a:ext cx="771984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/>
              <a:t>Odliczenie z tytułu ulgi termomodernizacyjnej stosuje się również do przedsięwzięcia termomodernizacyjnego rozpoczętego przed dniem 1 stycznia 2019 r., które zostanie zakończone po dniu 31 grudnia 2018 r., jednak nie później niż w okresie 3 kolejnych lat, licząc od końca roku podatkowego, w którym poniesiono pierwszy wydatek. W takim przypadku, odliczeniu podlegają wydatki poniesione na realizację przedsięwzięcia termomodernizacyjnego od dnia 1 stycznia 2019 r. do dnia, w którym upływa okres 3 kolejnych lat, licząc od końca roku podatkowego, w którym poniesiono pierwszy wydatek.</a:t>
            </a:r>
          </a:p>
        </p:txBody>
      </p:sp>
    </p:spTree>
    <p:extLst>
      <p:ext uri="{BB962C8B-B14F-4D97-AF65-F5344CB8AC3E}">
        <p14:creationId xmlns:p14="http://schemas.microsoft.com/office/powerpoint/2010/main" val="105616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2024"/>
          </a:xfrm>
        </p:spPr>
        <p:txBody>
          <a:bodyPr/>
          <a:lstStyle/>
          <a:p>
            <a:br>
              <a:rPr lang="pl-PL" sz="1400" dirty="0">
                <a:solidFill>
                  <a:srgbClr val="222222"/>
                </a:solidFill>
                <a:latin typeface="Helvetica Neue"/>
              </a:rPr>
            </a:br>
            <a:br>
              <a:rPr lang="pl-PL" sz="1400" dirty="0">
                <a:solidFill>
                  <a:srgbClr val="222222"/>
                </a:solidFill>
                <a:latin typeface="Helvetica Neue"/>
              </a:rPr>
            </a:br>
            <a:r>
              <a:rPr lang="pl-PL" sz="1400" dirty="0">
                <a:solidFill>
                  <a:srgbClr val="222222"/>
                </a:solidFill>
                <a:latin typeface="Helvetica Neue"/>
              </a:rPr>
              <a:t>Zgodnie z rozporządzeniem Ministra Inwestycji I Rozwoju </a:t>
            </a:r>
            <a:br>
              <a:rPr lang="pl-PL" sz="1400" dirty="0">
                <a:solidFill>
                  <a:srgbClr val="222222"/>
                </a:solidFill>
                <a:latin typeface="Helvetica Neue"/>
              </a:rPr>
            </a:br>
            <a:r>
              <a:rPr lang="pl-PL" sz="1400" dirty="0">
                <a:solidFill>
                  <a:srgbClr val="222222"/>
                </a:solidFill>
                <a:latin typeface="Helvetica Neue"/>
              </a:rPr>
              <a:t>z 21 grudnia 2018 r. w sprawie określenia wykazu rodzajów materiałów budowlanych, </a:t>
            </a:r>
            <a:br>
              <a:rPr lang="pl-PL" sz="1400" dirty="0">
                <a:solidFill>
                  <a:srgbClr val="222222"/>
                </a:solidFill>
                <a:latin typeface="Helvetica Neue"/>
              </a:rPr>
            </a:br>
            <a:r>
              <a:rPr lang="pl-PL" sz="1400" dirty="0">
                <a:solidFill>
                  <a:srgbClr val="222222"/>
                </a:solidFill>
                <a:latin typeface="Helvetica Neue"/>
              </a:rPr>
              <a:t>urządzeń i usług związanych z realizacją przedsięwzięć termomodernizacyjnych </a:t>
            </a:r>
            <a:br>
              <a:rPr lang="pl-PL" sz="1400" dirty="0">
                <a:solidFill>
                  <a:srgbClr val="222222"/>
                </a:solidFill>
                <a:latin typeface="Helvetica Neue"/>
              </a:rPr>
            </a:br>
            <a:r>
              <a:rPr lang="pl-PL" sz="1400" dirty="0">
                <a:solidFill>
                  <a:srgbClr val="222222"/>
                </a:solidFill>
                <a:latin typeface="Helvetica Neue"/>
              </a:rPr>
              <a:t>(Dz. U. z 2018 r., poz. 2489) ulga będzie przysługiwała m.in. na:</a:t>
            </a:r>
            <a:endParaRPr lang="pl-PL" sz="1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2565" y="2220310"/>
            <a:ext cx="7940565" cy="4138449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pl-PL" sz="1000" b="1" dirty="0">
                <a:solidFill>
                  <a:srgbClr val="222222"/>
                </a:solidFill>
                <a:latin typeface="Helvetica Neue"/>
              </a:rPr>
              <a:t>materiały budowlane i urządzenia jak np.:</a:t>
            </a:r>
            <a:endParaRPr lang="pl-PL" sz="1000" dirty="0">
              <a:solidFill>
                <a:srgbClr val="222222"/>
              </a:solidFill>
              <a:latin typeface="Helvetica Neue"/>
            </a:endParaRP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materiały budowlane wykorzystywane do docieplenia</a:t>
            </a: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węzeł cieplny wraz z programatorem temperatury;</a:t>
            </a: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kotły kondensacyjne</a:t>
            </a: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materiały budowlane wchodzące w skład instalacji ogrzewczej</a:t>
            </a: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materiały budowlane wchodzące w skład instalacji przygotowania ciepłej wody użytkowej;</a:t>
            </a: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materiały budowlane wchodzące w skład systemu ogrzewania elektrycznego</a:t>
            </a: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pompa ciepła wraz z osprzętem;</a:t>
            </a:r>
          </a:p>
          <a:p>
            <a:pPr lvl="1" algn="just">
              <a:buFont typeface="+mj-lt"/>
              <a:buAutoNum type="arabicPeriod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kolektor słoneczny wraz z osprzętem.</a:t>
            </a:r>
          </a:p>
          <a:p>
            <a:pPr algn="just">
              <a:buFont typeface="+mj-lt"/>
              <a:buAutoNum type="arabicPeriod" startAt="2"/>
            </a:pPr>
            <a:r>
              <a:rPr lang="pl-PL" sz="1000" b="1" dirty="0">
                <a:solidFill>
                  <a:srgbClr val="222222"/>
                </a:solidFill>
                <a:latin typeface="Helvetica Neue"/>
              </a:rPr>
              <a:t>Usługi jak m.in.:</a:t>
            </a:r>
            <a:endParaRPr lang="pl-PL" sz="1000" dirty="0">
              <a:solidFill>
                <a:srgbClr val="222222"/>
              </a:solidFill>
              <a:latin typeface="Helvetica Neue"/>
            </a:endParaRP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wykonanie audytu energetycznego budynku przed realizacją przedsięwzięcia termomodernizacyjnego;</a:t>
            </a: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wykonanie analizy termograficznej budynku;</a:t>
            </a: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wykonanie dokumentacji projektowej związanej z pracami termomodernizacyjnymi;</a:t>
            </a: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wykonanie ekspertyzy ornitologicznej i chiropterologicznej;</a:t>
            </a: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docieplenie przegród budowlanych lub płyt balkonowych lub fundamentów;</a:t>
            </a: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wymiana stolarki zewnętrznej np.: okien, okien połaciowych, drzwi balkonowych, drzwi zewnętrznych, bram garażowych, powierzchni przezroczystych nieotwieralnych;</a:t>
            </a: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wymiana elementów istniejącej instalacji ogrzewczej lub instalacji przygotowania ciepłej wody użytkowej lub wykonanie nowej instalacji wewnętrznej ogrzewania lub instalacji przygotowania ciepłej wody użytkowej;</a:t>
            </a:r>
          </a:p>
          <a:p>
            <a:pPr lvl="1" algn="just">
              <a:buFont typeface="+mj-lt"/>
              <a:buAutoNum type="arabicPeriod" startAt="2"/>
            </a:pPr>
            <a:r>
              <a:rPr lang="pl-PL" sz="1000" dirty="0">
                <a:solidFill>
                  <a:srgbClr val="222222"/>
                </a:solidFill>
                <a:latin typeface="inherit"/>
              </a:rPr>
              <a:t>montaż kotłów kondensacyjnych</a:t>
            </a:r>
          </a:p>
          <a:p>
            <a:pPr marL="0" indent="0">
              <a:buNone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278388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</a:t>
            </a:r>
            <a:br>
              <a:rPr lang="pl-PL" dirty="0"/>
            </a:br>
            <a:r>
              <a:rPr lang="pl-PL" dirty="0"/>
              <a:t>„Czyste Powietrze”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6440" y="1600200"/>
            <a:ext cx="7730359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Dotacje udzielone w ramach tego programu na przedsięwzięcia termomodernizacyjne w budynkach mieszkalnych jednorodzinnych, zarówno istniejących jak i nowo budowanych, </a:t>
            </a:r>
            <a:r>
              <a:rPr lang="pl-PL" sz="2000" dirty="0">
                <a:solidFill>
                  <a:srgbClr val="FF0000"/>
                </a:solidFill>
              </a:rPr>
              <a:t>będą korzystały ze zwolnienia od podatku dochodowego. </a:t>
            </a:r>
            <a:r>
              <a:rPr lang="pl-PL" sz="2000" dirty="0"/>
              <a:t>Oznacza, to że otrzymanych środków podatnik nie jest obowiązany wykazać w zeznaniu rocznym. </a:t>
            </a:r>
          </a:p>
          <a:p>
            <a:pPr marL="0" indent="0">
              <a:buNone/>
            </a:pPr>
            <a:r>
              <a:rPr lang="pl-PL" sz="2000" dirty="0"/>
              <a:t>Podobnie w przypadku umorzenia pożyczek udzielonych w ramach tego programu, z uwagi na zwolnienie od podatku przychodu z tego tytułu, na podatniku nie ciąży obowiązek wykazania tych kwot w zeznaniu rocznym. </a:t>
            </a:r>
          </a:p>
          <a:p>
            <a:pPr marL="0" indent="0">
              <a:buNone/>
            </a:pPr>
            <a:r>
              <a:rPr lang="pl-PL" sz="2000" dirty="0"/>
              <a:t>Dotacje przyznane przed 1 stycznia 2019 r. a wypłacone po tym dniu również korzystają ze zwolnienia od podatku dochodowego.</a:t>
            </a:r>
          </a:p>
        </p:txBody>
      </p:sp>
    </p:spTree>
    <p:extLst>
      <p:ext uri="{BB962C8B-B14F-4D97-AF65-F5344CB8AC3E}">
        <p14:creationId xmlns:p14="http://schemas.microsoft.com/office/powerpoint/2010/main" val="336302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9502" y="1600200"/>
            <a:ext cx="766729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/>
              <a:t>Krajowa Informacja Skarbowa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Informacji podatkowych i celnych udzielamy pod numerami telefonów: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telefon stacjonarny </a:t>
            </a:r>
            <a:r>
              <a:rPr lang="pl-PL" sz="2000" b="1" dirty="0"/>
              <a:t>22 330 03 30 </a:t>
            </a:r>
            <a:r>
              <a:rPr lang="pl-PL" sz="2000" dirty="0"/>
              <a:t>(z telefonów komórkowych)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telefon stacjonarny </a:t>
            </a:r>
            <a:r>
              <a:rPr lang="pl-PL" sz="2000" b="1" dirty="0"/>
              <a:t>801 055 055 </a:t>
            </a:r>
            <a:r>
              <a:rPr lang="pl-PL" sz="2000" dirty="0"/>
              <a:t>(z telefonów stacjonarnych)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telefon stacjonarny </a:t>
            </a:r>
            <a:r>
              <a:rPr lang="pl-PL" sz="2000" b="1" dirty="0"/>
              <a:t>+48 22 330 03 30 </a:t>
            </a:r>
            <a:r>
              <a:rPr lang="pl-PL" sz="2000" dirty="0"/>
              <a:t>(z zagranicy)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od poniedziałku do piątku w godzinach od 7.00 do 18.00.</a:t>
            </a:r>
          </a:p>
        </p:txBody>
      </p:sp>
    </p:spTree>
    <p:extLst>
      <p:ext uri="{BB962C8B-B14F-4D97-AF65-F5344CB8AC3E}">
        <p14:creationId xmlns:p14="http://schemas.microsoft.com/office/powerpoint/2010/main" val="1969831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5930" y="1600200"/>
            <a:ext cx="7740869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400" u="sng" dirty="0">
                <a:solidFill>
                  <a:srgbClr val="464646"/>
                </a:solidFill>
                <a:latin typeface="Arial" panose="020B0604020202020204" pitchFamily="34" charset="0"/>
              </a:rPr>
              <a:t>Zasady składania wniosków o wydanie interpretacji:</a:t>
            </a:r>
            <a:endParaRPr lang="pl-PL" sz="2400" dirty="0">
              <a:solidFill>
                <a:srgbClr val="46464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  <a:t>Wnioski oraz inną korespondencję związaną z wydawanymi interpretacjami indywidualnymi należy kierować do Krajowej Informacji Skarbowej na adres:</a:t>
            </a:r>
          </a:p>
          <a:p>
            <a:pPr marL="0" indent="0">
              <a:buNone/>
            </a:pPr>
            <a:b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</a:br>
            <a: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  <a:t>ul. Teodora Sixta 17,</a:t>
            </a:r>
            <a:b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</a:br>
            <a: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  <a:t>43-300 Bielsko-Biała</a:t>
            </a:r>
          </a:p>
          <a:p>
            <a:pPr marL="0" indent="0">
              <a:buNone/>
            </a:pPr>
            <a:b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</a:br>
            <a: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  <a:t>lub </a:t>
            </a:r>
            <a:r>
              <a:rPr lang="pl-PL" sz="2400" b="1" u="sng" dirty="0">
                <a:solidFill>
                  <a:srgbClr val="464646"/>
                </a:solidFill>
                <a:latin typeface="Arial" panose="020B0604020202020204" pitchFamily="34" charset="0"/>
              </a:rPr>
              <a:t>drogą elektroniczną przez e-PUAP</a:t>
            </a:r>
            <a: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  <a:t> na adres skrytki Krajowej Informacji Skarbowej:</a:t>
            </a:r>
            <a:b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</a:br>
            <a:r>
              <a:rPr lang="pl-PL" sz="2400" dirty="0">
                <a:solidFill>
                  <a:srgbClr val="464646"/>
                </a:solidFill>
                <a:latin typeface="Arial" panose="020B0604020202020204" pitchFamily="34" charset="0"/>
              </a:rPr>
              <a:t>/KIS/wnioski</a:t>
            </a:r>
            <a:endParaRPr lang="pl-PL" sz="2400" b="0" i="0" dirty="0">
              <a:solidFill>
                <a:srgbClr val="46464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91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94686"/>
          </a:xfrm>
        </p:spPr>
        <p:txBody>
          <a:bodyPr/>
          <a:lstStyle/>
          <a:p>
            <a:r>
              <a:rPr lang="pl-PL" dirty="0"/>
              <a:t>Dziękuję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972" y="3615559"/>
            <a:ext cx="7698828" cy="251060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Żabia Wola, 14 maja 2019 r.</a:t>
            </a:r>
          </a:p>
        </p:txBody>
      </p:sp>
    </p:spTree>
    <p:extLst>
      <p:ext uri="{BB962C8B-B14F-4D97-AF65-F5344CB8AC3E}">
        <p14:creationId xmlns:p14="http://schemas.microsoft.com/office/powerpoint/2010/main" val="281684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KAS - zadania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4096" y="1600200"/>
            <a:ext cx="7572703" cy="4525963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Skonsolidowana Krajowa Administracja Skarbowa to większy nacisk m.in. na:</a:t>
            </a:r>
          </a:p>
          <a:p>
            <a:r>
              <a:rPr lang="pl-PL" sz="1600" dirty="0"/>
              <a:t>obsługę dużych podatników </a:t>
            </a:r>
          </a:p>
          <a:p>
            <a:pPr marL="0" indent="0">
              <a:buNone/>
            </a:pPr>
            <a:r>
              <a:rPr lang="pl-PL" sz="1600" dirty="0"/>
              <a:t>W centrali KAS powstał Departament Obsługi Klientów oraz Kluczowych Podmiotów. Wytycza kierunek w standardach obsługi klientów oraz dba o zachowanie profesjonalnej obsługi klientów kluczowych i dużych podatników.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1600" dirty="0"/>
              <a:t>jednolitą informację podatkową i celną </a:t>
            </a:r>
          </a:p>
          <a:p>
            <a:pPr marL="0" indent="0">
              <a:buNone/>
            </a:pPr>
            <a:r>
              <a:rPr lang="pl-PL" sz="1600" dirty="0"/>
              <a:t>Z dniem 1 marca 2017 r. powstała ogólnopolska Krajowa Informacja Skarbowa, która wydaje jednolite indywidualne interpretacje przepisów prawa podatkowego oraz zapewnia jednolitą informację podatkową i celną, dostępną przez telefon 801 055 055 lub 22 330 03 30.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1600" dirty="0"/>
              <a:t>zapobieganie przestępczości (m.in. wyłudzeniom VAT) </a:t>
            </a:r>
          </a:p>
          <a:p>
            <a:pPr marL="0" indent="0">
              <a:buNone/>
            </a:pPr>
            <a:r>
              <a:rPr lang="pl-PL" sz="1600" dirty="0"/>
              <a:t>Nowe piony na poziomie centrali KAS oraz w jednostkach terenowych. Piony kontroli i zwalczania przestępczości ekonomicznej odpowiadają za likwidację istniejącej szarej strefy i minimalizację wykroczeń, przestępstw i nieprawidłowości.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9506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KAS - struktura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918" y="1600200"/>
            <a:ext cx="68187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2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2566" y="1600200"/>
            <a:ext cx="760423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Ustawa z dnia 26 lipca 1991 r. 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podatku dochodowym od osób fizycznych</a:t>
            </a:r>
          </a:p>
          <a:p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t.j. Dz. U. z 2018 r. poz. 1509, 1540, 1552, 1629, 1669 i 1693, 2073, 2126, 2159, 2192, 2193, 2215, 2242, 2244, 2245, 2246, 2429, 2529, z 2019 r. poz. 29, 271, 303, </a:t>
            </a:r>
            <a:endParaRPr lang="pl-P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pl-PL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dalej ustawa PIT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986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1034" y="1600200"/>
            <a:ext cx="7635766" cy="4525963"/>
          </a:xfrm>
        </p:spPr>
        <p:txBody>
          <a:bodyPr/>
          <a:lstStyle/>
          <a:p>
            <a:endParaRPr lang="pl-PL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Art. 1.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Ustawa reguluje opodatkowanie podatkiem dochodowym </a:t>
            </a:r>
            <a:r>
              <a:rPr lang="pl-PL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dochodów osób fizycznych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 oraz daninę solidarnościową.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43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Ulga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014" y="1600200"/>
            <a:ext cx="765678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Ulgi podatkowe można podzielić na ulgi systemowe oraz ulgi o charakterze indywidualnym.</a:t>
            </a:r>
          </a:p>
          <a:p>
            <a:pPr marL="0" indent="0" algn="ctr">
              <a:buNone/>
            </a:pPr>
            <a:r>
              <a:rPr lang="pl-PL" dirty="0"/>
              <a:t>Pierwsze z wymienionych regulowane są </a:t>
            </a:r>
            <a:r>
              <a:rPr lang="pl-PL" u="sng" dirty="0"/>
              <a:t>w przepisach dotyczących konkretnego podatku – m. in. ulga termomodernizacyjna.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309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Ulga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5930" y="1600200"/>
            <a:ext cx="774086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/>
              <a:t>Charakterystyczna jest dla nich złożona konstrukcja prawna. </a:t>
            </a:r>
          </a:p>
          <a:p>
            <a:pPr marL="0" indent="0" algn="ctr">
              <a:buNone/>
            </a:pPr>
            <a:r>
              <a:rPr lang="pl-PL" sz="2800" dirty="0"/>
              <a:t>Określenie m.in., </a:t>
            </a:r>
            <a:r>
              <a:rPr lang="pl-PL" sz="2800" u="sng" dirty="0"/>
              <a:t>w jakim trybie ma nastąpić przyznanie ulgi, na jakich warunkach oraz w jakiej wysokości, kto ma dokonać obliczenia, w jakim terminie i w jakiej formie,</a:t>
            </a:r>
            <a:r>
              <a:rPr lang="pl-PL" sz="2800" dirty="0"/>
              <a:t> musi być na tyle precyzyjne, by pozwalało podatnikom </a:t>
            </a:r>
            <a:r>
              <a:rPr lang="pl-PL" sz="2800" u="sng" dirty="0"/>
              <a:t>na skorzystanie z ulgi zgodnie z wolą ustawodawcy. </a:t>
            </a:r>
          </a:p>
        </p:txBody>
      </p:sp>
    </p:spTree>
    <p:extLst>
      <p:ext uri="{BB962C8B-B14F-4D97-AF65-F5344CB8AC3E}">
        <p14:creationId xmlns:p14="http://schemas.microsoft.com/office/powerpoint/2010/main" val="35062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Podstawa prawna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014" y="1600200"/>
            <a:ext cx="7656786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Art. 26h. </a:t>
            </a:r>
            <a:r>
              <a:rPr lang="pl-PL" sz="2400" b="1">
                <a:solidFill>
                  <a:srgbClr val="000000"/>
                </a:solidFill>
                <a:latin typeface="Times New Roman" panose="02020603050405020304" pitchFamily="18" charset="0"/>
              </a:rPr>
              <a:t>Ustawy o PIT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1. Podatnik będący właścicielem lub współwłaścicielem budynku mieszkalnego jednorodzinnego ma prawo odliczyć od podstawy obliczenia podatku, ustalonej zgodnie z art. 26 ust. 1 lub art. 30c ust. 2, wydatki poniesione w roku podatkowym na materiały budowlane, urządzenia i usługi, związane z realizacją przedsięwzięcia termomodernizacyjnego w tym budynku, określone w przepisach wydanych na podstawie ust. 10, które zostanie zakończone w okresie 3 kolejnych lat, licząc od końca roku podatkowego, w którym poniesiono pierwszy wydatek.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28903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1465</Words>
  <Application>Microsoft Office PowerPoint</Application>
  <PresentationFormat>Pokaz na ekranie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Helvetica Neue</vt:lpstr>
      <vt:lpstr>inherit</vt:lpstr>
      <vt:lpstr>Lato</vt:lpstr>
      <vt:lpstr>Times New Roman</vt:lpstr>
      <vt:lpstr>Motyw pakietu Office</vt:lpstr>
      <vt:lpstr>Prezentacja programu PowerPoint</vt:lpstr>
      <vt:lpstr>KAS</vt:lpstr>
      <vt:lpstr>KAS - zadania</vt:lpstr>
      <vt:lpstr>KAS - struktura</vt:lpstr>
      <vt:lpstr>Ustawa</vt:lpstr>
      <vt:lpstr>Ustawa</vt:lpstr>
      <vt:lpstr>Ulga</vt:lpstr>
      <vt:lpstr>Ulga</vt:lpstr>
      <vt:lpstr>Podstawa prawna</vt:lpstr>
      <vt:lpstr>Podatnik</vt:lpstr>
      <vt:lpstr>Podatnik</vt:lpstr>
      <vt:lpstr>Podatnik – właściciel,  współwłaściciel</vt:lpstr>
      <vt:lpstr>Budynek</vt:lpstr>
      <vt:lpstr>Odliczenie</vt:lpstr>
      <vt:lpstr>Limit</vt:lpstr>
      <vt:lpstr>Odliczenie</vt:lpstr>
      <vt:lpstr>    Dokumentowanie</vt:lpstr>
      <vt:lpstr>Wyłączenia</vt:lpstr>
      <vt:lpstr>Czas realizacji.</vt:lpstr>
      <vt:lpstr>Czas realizacji</vt:lpstr>
      <vt:lpstr>  Zgodnie z rozporządzeniem Ministra Inwestycji I Rozwoju  z 21 grudnia 2018 r. w sprawie określenia wykazu rodzajów materiałów budowlanych,  urządzeń i usług związanych z realizacją przedsięwzięć termomodernizacyjnych  (Dz. U. z 2018 r., poz. 2489) ulga będzie przysługiwała m.in. na:</vt:lpstr>
      <vt:lpstr>Program  „Czyste Powietrze”</vt:lpstr>
      <vt:lpstr>KIS</vt:lpstr>
      <vt:lpstr>KIS</vt:lpstr>
      <vt:lpstr>Dziękuję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Marcin Tylczyński</cp:lastModifiedBy>
  <cp:revision>90</cp:revision>
  <dcterms:created xsi:type="dcterms:W3CDTF">2010-12-22T13:06:19Z</dcterms:created>
  <dcterms:modified xsi:type="dcterms:W3CDTF">2019-05-15T10:40:22Z</dcterms:modified>
</cp:coreProperties>
</file>