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729" r:id="rId1"/>
  </p:sldMasterIdLst>
  <p:notesMasterIdLst>
    <p:notesMasterId r:id="rId32"/>
  </p:notesMasterIdLst>
  <p:handoutMasterIdLst>
    <p:handoutMasterId r:id="rId33"/>
  </p:handoutMasterIdLst>
  <p:sldIdLst>
    <p:sldId id="298" r:id="rId2"/>
    <p:sldId id="355" r:id="rId3"/>
    <p:sldId id="352" r:id="rId4"/>
    <p:sldId id="368" r:id="rId5"/>
    <p:sldId id="310" r:id="rId6"/>
    <p:sldId id="369" r:id="rId7"/>
    <p:sldId id="312" r:id="rId8"/>
    <p:sldId id="315" r:id="rId9"/>
    <p:sldId id="316" r:id="rId10"/>
    <p:sldId id="363" r:id="rId11"/>
    <p:sldId id="371" r:id="rId12"/>
    <p:sldId id="362" r:id="rId13"/>
    <p:sldId id="317" r:id="rId14"/>
    <p:sldId id="370" r:id="rId15"/>
    <p:sldId id="318" r:id="rId16"/>
    <p:sldId id="339" r:id="rId17"/>
    <p:sldId id="372" r:id="rId18"/>
    <p:sldId id="314" r:id="rId19"/>
    <p:sldId id="373" r:id="rId20"/>
    <p:sldId id="356" r:id="rId21"/>
    <p:sldId id="321" r:id="rId22"/>
    <p:sldId id="342" r:id="rId23"/>
    <p:sldId id="374" r:id="rId24"/>
    <p:sldId id="375" r:id="rId25"/>
    <p:sldId id="376" r:id="rId26"/>
    <p:sldId id="377" r:id="rId27"/>
    <p:sldId id="378" r:id="rId28"/>
    <p:sldId id="379" r:id="rId29"/>
    <p:sldId id="380" r:id="rId30"/>
    <p:sldId id="381" r:id="rId31"/>
  </p:sldIdLst>
  <p:sldSz cx="12192000" cy="6858000"/>
  <p:notesSz cx="6797675" cy="9928225"/>
  <p:defaultTextStyle>
    <a:defPPr>
      <a:defRPr lang="pl-P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5" userDrawn="1">
          <p15:clr>
            <a:srgbClr val="A4A3A4"/>
          </p15:clr>
        </p15:guide>
        <p15:guide id="2" pos="2139" userDrawn="1">
          <p15:clr>
            <a:srgbClr val="A4A3A4"/>
          </p15:clr>
        </p15:guide>
        <p15:guide id="3" orient="horz" pos="3128" userDrawn="1">
          <p15:clr>
            <a:srgbClr val="A4A3A4"/>
          </p15:clr>
        </p15:guide>
        <p15:guide id="4"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Smosarska" initials="AS" lastIdx="8" clrIdx="0"/>
  <p:cmAuthor id="2" name="Czarnecka Aleksandra" initials="CA" lastIdx="3" clrIdx="1">
    <p:extLst>
      <p:ext uri="{19B8F6BF-5375-455C-9EA6-DF929625EA0E}">
        <p15:presenceInfo xmlns:p15="http://schemas.microsoft.com/office/powerpoint/2012/main" userId="S-1-5-21-3906529882-2472526378-782400817-3540" providerId="AD"/>
      </p:ext>
    </p:extLst>
  </p:cmAuthor>
  <p:cmAuthor id="3" name="PISKORSKA Katarzyna" initials="PK" lastIdx="2" clrIdx="2">
    <p:extLst>
      <p:ext uri="{19B8F6BF-5375-455C-9EA6-DF929625EA0E}">
        <p15:presenceInfo xmlns:p15="http://schemas.microsoft.com/office/powerpoint/2012/main" userId="S-1-5-21-2039474230-1823947412-1586538214-57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BEFF"/>
    <a:srgbClr val="99CCFF"/>
    <a:srgbClr val="89AD47"/>
    <a:srgbClr val="333333"/>
    <a:srgbClr val="000000"/>
    <a:srgbClr val="0089BA"/>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yl pośredni 3 — Ak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Styl ciemny 1 — Ak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tyl jasny 1 — Ak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Styl jasny 1 — Ak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Styl jasny 2 — Ak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tyl jasny 2 — Ak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25E5076-3810-47DD-B79F-674D7AD40C01}" styleName="Styl ciemny 1 — Ak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Styl pośredni 1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B344D84-9AFB-497E-A393-DC336BA19D2E}" styleName="Styl pośredni 3 — Ak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Styl pośredni 3 — Ak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81" autoAdjust="0"/>
    <p:restoredTop sz="96374" autoAdjust="0"/>
  </p:normalViewPr>
  <p:slideViewPr>
    <p:cSldViewPr>
      <p:cViewPr varScale="1">
        <p:scale>
          <a:sx n="48" d="100"/>
          <a:sy n="48" d="100"/>
        </p:scale>
        <p:origin x="629"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8" d="100"/>
          <a:sy n="98" d="100"/>
        </p:scale>
        <p:origin x="-3564" y="-102"/>
      </p:cViewPr>
      <p:guideLst>
        <p:guide orient="horz" pos="3125"/>
        <p:guide pos="2139"/>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9929FC3D-5496-4BFA-B761-1566A112EE5B}"/>
              </a:ext>
            </a:extLst>
          </p:cNvPr>
          <p:cNvSpPr>
            <a:spLocks noGrp="1"/>
          </p:cNvSpPr>
          <p:nvPr>
            <p:ph type="hdr" sz="quarter"/>
          </p:nvPr>
        </p:nvSpPr>
        <p:spPr>
          <a:xfrm>
            <a:off x="1" y="1"/>
            <a:ext cx="2946135" cy="496095"/>
          </a:xfrm>
          <a:prstGeom prst="rect">
            <a:avLst/>
          </a:prstGeom>
        </p:spPr>
        <p:txBody>
          <a:bodyPr vert="horz" lIns="91284" tIns="45641" rIns="91284" bIns="45641" rtlCol="0"/>
          <a:lstStyle>
            <a:lvl1pPr algn="l" eaLnBrk="1" hangingPunct="1">
              <a:defRPr sz="1200">
                <a:latin typeface="Arial" charset="0"/>
              </a:defRPr>
            </a:lvl1pPr>
          </a:lstStyle>
          <a:p>
            <a:pPr>
              <a:defRPr/>
            </a:pPr>
            <a:r>
              <a:rPr lang="pl-PL"/>
              <a:t>Szkolenie z zakresu dofinansowania oraz zasad wypełniania wniosków w ramach programu Czyste Powietrze</a:t>
            </a:r>
          </a:p>
        </p:txBody>
      </p:sp>
      <p:sp>
        <p:nvSpPr>
          <p:cNvPr id="3" name="Symbol zastępczy daty 2">
            <a:extLst>
              <a:ext uri="{FF2B5EF4-FFF2-40B4-BE49-F238E27FC236}">
                <a16:creationId xmlns:a16="http://schemas.microsoft.com/office/drawing/2014/main" id="{CC3C122D-9A49-47CD-B9CB-8E595F4AE3C8}"/>
              </a:ext>
            </a:extLst>
          </p:cNvPr>
          <p:cNvSpPr>
            <a:spLocks noGrp="1"/>
          </p:cNvSpPr>
          <p:nvPr>
            <p:ph type="dt" sz="quarter" idx="1"/>
          </p:nvPr>
        </p:nvSpPr>
        <p:spPr>
          <a:xfrm>
            <a:off x="3849956" y="1"/>
            <a:ext cx="2946135" cy="496095"/>
          </a:xfrm>
          <a:prstGeom prst="rect">
            <a:avLst/>
          </a:prstGeom>
        </p:spPr>
        <p:txBody>
          <a:bodyPr vert="horz" lIns="91284" tIns="45641" rIns="91284" bIns="45641" rtlCol="0"/>
          <a:lstStyle>
            <a:lvl1pPr algn="r" eaLnBrk="1" hangingPunct="1">
              <a:defRPr sz="1200">
                <a:latin typeface="Arial" charset="0"/>
              </a:defRPr>
            </a:lvl1pPr>
          </a:lstStyle>
          <a:p>
            <a:pPr>
              <a:defRPr/>
            </a:pPr>
            <a:r>
              <a:rPr lang="pl-PL"/>
              <a:t>2019-05-14</a:t>
            </a:r>
          </a:p>
        </p:txBody>
      </p:sp>
      <p:sp>
        <p:nvSpPr>
          <p:cNvPr id="4" name="Symbol zastępczy stopki 3">
            <a:extLst>
              <a:ext uri="{FF2B5EF4-FFF2-40B4-BE49-F238E27FC236}">
                <a16:creationId xmlns:a16="http://schemas.microsoft.com/office/drawing/2014/main" id="{7A697D9A-5681-46F9-9FC1-89412BA66F71}"/>
              </a:ext>
            </a:extLst>
          </p:cNvPr>
          <p:cNvSpPr>
            <a:spLocks noGrp="1"/>
          </p:cNvSpPr>
          <p:nvPr>
            <p:ph type="ftr" sz="quarter" idx="2"/>
          </p:nvPr>
        </p:nvSpPr>
        <p:spPr>
          <a:xfrm>
            <a:off x="1" y="9430547"/>
            <a:ext cx="2946135" cy="496095"/>
          </a:xfrm>
          <a:prstGeom prst="rect">
            <a:avLst/>
          </a:prstGeom>
        </p:spPr>
        <p:txBody>
          <a:bodyPr vert="horz" lIns="91284" tIns="45641" rIns="91284" bIns="45641" rtlCol="0" anchor="b"/>
          <a:lstStyle>
            <a:lvl1pPr algn="l" eaLnBrk="1" hangingPunct="1">
              <a:defRPr sz="1200">
                <a:latin typeface="Arial" charset="0"/>
              </a:defRPr>
            </a:lvl1pPr>
          </a:lstStyle>
          <a:p>
            <a:pPr>
              <a:defRPr/>
            </a:pPr>
            <a:r>
              <a:rPr lang="pl-PL"/>
              <a:t>Referat Pozyskiwania Środków Zewnętrznych, Urząd Gminy Żabia Wola, fundusze@zabiawola.pl</a:t>
            </a:r>
          </a:p>
        </p:txBody>
      </p:sp>
      <p:sp>
        <p:nvSpPr>
          <p:cNvPr id="5" name="Symbol zastępczy numeru slajdu 4">
            <a:extLst>
              <a:ext uri="{FF2B5EF4-FFF2-40B4-BE49-F238E27FC236}">
                <a16:creationId xmlns:a16="http://schemas.microsoft.com/office/drawing/2014/main" id="{C9D3276F-465F-4263-807E-F27E216422F4}"/>
              </a:ext>
            </a:extLst>
          </p:cNvPr>
          <p:cNvSpPr>
            <a:spLocks noGrp="1"/>
          </p:cNvSpPr>
          <p:nvPr>
            <p:ph type="sldNum" sz="quarter" idx="3"/>
          </p:nvPr>
        </p:nvSpPr>
        <p:spPr>
          <a:xfrm>
            <a:off x="3849956" y="9430547"/>
            <a:ext cx="2946135" cy="496095"/>
          </a:xfrm>
          <a:prstGeom prst="rect">
            <a:avLst/>
          </a:prstGeom>
        </p:spPr>
        <p:txBody>
          <a:bodyPr vert="horz" wrap="square" lIns="91284" tIns="45641" rIns="91284" bIns="45641" numCol="1" anchor="b" anchorCtr="0" compatLnSpc="1">
            <a:prstTxWarp prst="textNoShape">
              <a:avLst/>
            </a:prstTxWarp>
          </a:bodyPr>
          <a:lstStyle>
            <a:lvl1pPr algn="r" eaLnBrk="1" hangingPunct="1">
              <a:defRPr sz="1200"/>
            </a:lvl1pPr>
          </a:lstStyle>
          <a:p>
            <a:fld id="{4BA93091-0135-4B25-9422-7B59483AD8D2}" type="slidenum">
              <a:rPr lang="pl-PL" altLang="pl-PL"/>
              <a:pPr/>
              <a:t>‹#›</a:t>
            </a:fld>
            <a:endParaRPr lang="pl-PL" altLang="pl-PL"/>
          </a:p>
        </p:txBody>
      </p:sp>
    </p:spTree>
    <p:extLst>
      <p:ext uri="{BB962C8B-B14F-4D97-AF65-F5344CB8AC3E}">
        <p14:creationId xmlns:p14="http://schemas.microsoft.com/office/powerpoint/2010/main" val="1642683321"/>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AA00ED04-06A9-4C74-86B9-403C2D4B4E4D}"/>
              </a:ext>
            </a:extLst>
          </p:cNvPr>
          <p:cNvSpPr>
            <a:spLocks noGrp="1"/>
          </p:cNvSpPr>
          <p:nvPr>
            <p:ph type="hdr" sz="quarter"/>
          </p:nvPr>
        </p:nvSpPr>
        <p:spPr>
          <a:xfrm>
            <a:off x="1" y="1"/>
            <a:ext cx="2946135" cy="496095"/>
          </a:xfrm>
          <a:prstGeom prst="rect">
            <a:avLst/>
          </a:prstGeom>
        </p:spPr>
        <p:txBody>
          <a:bodyPr vert="horz" lIns="91284" tIns="45641" rIns="91284" bIns="45641" rtlCol="0"/>
          <a:lstStyle>
            <a:lvl1pPr algn="l" eaLnBrk="1" hangingPunct="1">
              <a:defRPr sz="1200">
                <a:latin typeface="Arial" charset="0"/>
              </a:defRPr>
            </a:lvl1pPr>
          </a:lstStyle>
          <a:p>
            <a:pPr>
              <a:defRPr/>
            </a:pPr>
            <a:r>
              <a:rPr lang="pl-PL"/>
              <a:t>Szkolenie z zakresu dofinansowania oraz zasad wypełniania wniosków w ramach programu Czyste Powietrze</a:t>
            </a:r>
          </a:p>
        </p:txBody>
      </p:sp>
      <p:sp>
        <p:nvSpPr>
          <p:cNvPr id="3" name="Symbol zastępczy daty 2">
            <a:extLst>
              <a:ext uri="{FF2B5EF4-FFF2-40B4-BE49-F238E27FC236}">
                <a16:creationId xmlns:a16="http://schemas.microsoft.com/office/drawing/2014/main" id="{0F7857E2-ABA3-4F6D-818A-6131EBA07AF8}"/>
              </a:ext>
            </a:extLst>
          </p:cNvPr>
          <p:cNvSpPr>
            <a:spLocks noGrp="1"/>
          </p:cNvSpPr>
          <p:nvPr>
            <p:ph type="dt" idx="1"/>
          </p:nvPr>
        </p:nvSpPr>
        <p:spPr>
          <a:xfrm>
            <a:off x="3849956" y="1"/>
            <a:ext cx="2946135" cy="496095"/>
          </a:xfrm>
          <a:prstGeom prst="rect">
            <a:avLst/>
          </a:prstGeom>
        </p:spPr>
        <p:txBody>
          <a:bodyPr vert="horz" lIns="91284" tIns="45641" rIns="91284" bIns="45641" rtlCol="0"/>
          <a:lstStyle>
            <a:lvl1pPr algn="r" eaLnBrk="1" hangingPunct="1">
              <a:defRPr sz="1200">
                <a:latin typeface="Arial" charset="0"/>
              </a:defRPr>
            </a:lvl1pPr>
          </a:lstStyle>
          <a:p>
            <a:pPr>
              <a:defRPr/>
            </a:pPr>
            <a:r>
              <a:rPr lang="pl-PL"/>
              <a:t>2019-05-14</a:t>
            </a:r>
          </a:p>
        </p:txBody>
      </p:sp>
      <p:sp>
        <p:nvSpPr>
          <p:cNvPr id="4" name="Symbol zastępczy obrazu slajdu 3">
            <a:extLst>
              <a:ext uri="{FF2B5EF4-FFF2-40B4-BE49-F238E27FC236}">
                <a16:creationId xmlns:a16="http://schemas.microsoft.com/office/drawing/2014/main" id="{D3636883-6412-4674-B939-B3DB600B7D7D}"/>
              </a:ext>
            </a:extLst>
          </p:cNvPr>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284" tIns="45641" rIns="91284" bIns="45641" rtlCol="0" anchor="ctr"/>
          <a:lstStyle/>
          <a:p>
            <a:pPr lvl="0"/>
            <a:endParaRPr lang="pl-PL" noProof="0"/>
          </a:p>
        </p:txBody>
      </p:sp>
      <p:sp>
        <p:nvSpPr>
          <p:cNvPr id="5" name="Symbol zastępczy notatek 4">
            <a:extLst>
              <a:ext uri="{FF2B5EF4-FFF2-40B4-BE49-F238E27FC236}">
                <a16:creationId xmlns:a16="http://schemas.microsoft.com/office/drawing/2014/main" id="{41E3C797-82CB-427C-A0ED-6B4ADC77CCD9}"/>
              </a:ext>
            </a:extLst>
          </p:cNvPr>
          <p:cNvSpPr>
            <a:spLocks noGrp="1"/>
          </p:cNvSpPr>
          <p:nvPr>
            <p:ph type="body" sz="quarter" idx="3"/>
          </p:nvPr>
        </p:nvSpPr>
        <p:spPr>
          <a:xfrm>
            <a:off x="681830" y="4715273"/>
            <a:ext cx="5437189" cy="4468018"/>
          </a:xfrm>
          <a:prstGeom prst="rect">
            <a:avLst/>
          </a:prstGeom>
        </p:spPr>
        <p:txBody>
          <a:bodyPr vert="horz" lIns="91284" tIns="45641" rIns="91284" bIns="45641"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16:creationId xmlns:a16="http://schemas.microsoft.com/office/drawing/2014/main" id="{4ABD6B1C-098E-4342-803B-AA86B6455CA9}"/>
              </a:ext>
            </a:extLst>
          </p:cNvPr>
          <p:cNvSpPr>
            <a:spLocks noGrp="1"/>
          </p:cNvSpPr>
          <p:nvPr>
            <p:ph type="ftr" sz="quarter" idx="4"/>
          </p:nvPr>
        </p:nvSpPr>
        <p:spPr>
          <a:xfrm>
            <a:off x="1" y="9430547"/>
            <a:ext cx="2946135" cy="496095"/>
          </a:xfrm>
          <a:prstGeom prst="rect">
            <a:avLst/>
          </a:prstGeom>
        </p:spPr>
        <p:txBody>
          <a:bodyPr vert="horz" lIns="91284" tIns="45641" rIns="91284" bIns="45641" rtlCol="0" anchor="b"/>
          <a:lstStyle>
            <a:lvl1pPr algn="l" eaLnBrk="1" hangingPunct="1">
              <a:defRPr sz="1200">
                <a:latin typeface="Arial" charset="0"/>
              </a:defRPr>
            </a:lvl1pPr>
          </a:lstStyle>
          <a:p>
            <a:pPr>
              <a:defRPr/>
            </a:pPr>
            <a:r>
              <a:rPr lang="pl-PL"/>
              <a:t>Referat Pozyskiwania Środków Zewnętrznych, Urząd Gminy Żabia Wola, fundusze@zabiawola.pl</a:t>
            </a:r>
          </a:p>
        </p:txBody>
      </p:sp>
      <p:sp>
        <p:nvSpPr>
          <p:cNvPr id="7" name="Symbol zastępczy numeru slajdu 6">
            <a:extLst>
              <a:ext uri="{FF2B5EF4-FFF2-40B4-BE49-F238E27FC236}">
                <a16:creationId xmlns:a16="http://schemas.microsoft.com/office/drawing/2014/main" id="{C195C796-A9E0-4528-8D50-7BB236238AA7}"/>
              </a:ext>
            </a:extLst>
          </p:cNvPr>
          <p:cNvSpPr>
            <a:spLocks noGrp="1"/>
          </p:cNvSpPr>
          <p:nvPr>
            <p:ph type="sldNum" sz="quarter" idx="5"/>
          </p:nvPr>
        </p:nvSpPr>
        <p:spPr>
          <a:xfrm>
            <a:off x="3849956" y="9430547"/>
            <a:ext cx="2946135" cy="496095"/>
          </a:xfrm>
          <a:prstGeom prst="rect">
            <a:avLst/>
          </a:prstGeom>
        </p:spPr>
        <p:txBody>
          <a:bodyPr vert="horz" wrap="square" lIns="91284" tIns="45641" rIns="91284" bIns="45641" numCol="1" anchor="b" anchorCtr="0" compatLnSpc="1">
            <a:prstTxWarp prst="textNoShape">
              <a:avLst/>
            </a:prstTxWarp>
          </a:bodyPr>
          <a:lstStyle>
            <a:lvl1pPr algn="r" eaLnBrk="1" hangingPunct="1">
              <a:defRPr sz="1200"/>
            </a:lvl1pPr>
          </a:lstStyle>
          <a:p>
            <a:fld id="{F7F1C5FF-A491-49E5-B4C2-90F5BFD13611}" type="slidenum">
              <a:rPr lang="pl-PL" altLang="pl-PL"/>
              <a:pPr/>
              <a:t>‹#›</a:t>
            </a:fld>
            <a:endParaRPr lang="pl-PL" altLang="pl-PL"/>
          </a:p>
        </p:txBody>
      </p:sp>
    </p:spTree>
    <p:extLst>
      <p:ext uri="{BB962C8B-B14F-4D97-AF65-F5344CB8AC3E}">
        <p14:creationId xmlns:p14="http://schemas.microsoft.com/office/powerpoint/2010/main" val="3237786847"/>
      </p:ext>
    </p:extLst>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l.wikipedia.org/wiki/Willa"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pl.wikipedia.org/wiki/Gara%C5%BC" TargetMode="External"/><Relationship Id="rId5" Type="http://schemas.openxmlformats.org/officeDocument/2006/relationships/hyperlink" Target="https://pl.wikipedia.org/wiki/Budynek_mieszkalny_jednorodzinny" TargetMode="External"/><Relationship Id="rId4" Type="http://schemas.openxmlformats.org/officeDocument/2006/relationships/hyperlink" Target="https://pl.wikipedia.org/wiki/Architektura"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l.wikipedia.org/wiki/Willa"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pl.wikipedia.org/wiki/Gara%C5%BC" TargetMode="External"/><Relationship Id="rId5" Type="http://schemas.openxmlformats.org/officeDocument/2006/relationships/hyperlink" Target="https://pl.wikipedia.org/wiki/Budynek_mieszkalny_jednorodzinny" TargetMode="External"/><Relationship Id="rId4" Type="http://schemas.openxmlformats.org/officeDocument/2006/relationships/hyperlink" Target="https://pl.wikipedia.org/wiki/Architektura"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l.wikipedia.org/wiki/Willa"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pl.wikipedia.org/wiki/Gara%C5%BC" TargetMode="External"/><Relationship Id="rId5" Type="http://schemas.openxmlformats.org/officeDocument/2006/relationships/hyperlink" Target="https://pl.wikipedia.org/wiki/Budynek_mieszkalny_jednorodzinny" TargetMode="External"/><Relationship Id="rId4" Type="http://schemas.openxmlformats.org/officeDocument/2006/relationships/hyperlink" Target="https://pl.wikipedia.org/wiki/Architektura"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ymbol zastępczy obrazu slajdu 1">
            <a:extLst>
              <a:ext uri="{FF2B5EF4-FFF2-40B4-BE49-F238E27FC236}">
                <a16:creationId xmlns:a16="http://schemas.microsoft.com/office/drawing/2014/main" id="{64EA7576-6E1D-4DFA-9A61-B06C6F07B84E}"/>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Symbol zastępczy notatek 2">
            <a:extLst>
              <a:ext uri="{FF2B5EF4-FFF2-40B4-BE49-F238E27FC236}">
                <a16:creationId xmlns:a16="http://schemas.microsoft.com/office/drawing/2014/main" id="{96401477-50B9-41D9-9BC1-FF5CB5450E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2" name="Symbol zastępczy stopki 1">
            <a:extLst>
              <a:ext uri="{FF2B5EF4-FFF2-40B4-BE49-F238E27FC236}">
                <a16:creationId xmlns:a16="http://schemas.microsoft.com/office/drawing/2014/main" id="{C8996014-E40F-4DB6-AF5D-A8E4BB376F1C}"/>
              </a:ext>
            </a:extLst>
          </p:cNvPr>
          <p:cNvSpPr>
            <a:spLocks noGrp="1"/>
          </p:cNvSpPr>
          <p:nvPr>
            <p:ph type="ftr" sz="quarter" idx="4"/>
          </p:nvPr>
        </p:nvSpPr>
        <p:spPr/>
        <p:txBody>
          <a:bodyPr/>
          <a:lstStyle/>
          <a:p>
            <a:pPr>
              <a:defRPr/>
            </a:pPr>
            <a:r>
              <a:rPr lang="pl-PL"/>
              <a:t>Referat Pozyskiwania Środków Zewnętrznych, Urząd Gminy Żabia Wola, fundusze@zabiawola.pl</a:t>
            </a:r>
          </a:p>
        </p:txBody>
      </p:sp>
      <p:sp>
        <p:nvSpPr>
          <p:cNvPr id="3" name="Symbol zastępczy nagłówka 2">
            <a:extLst>
              <a:ext uri="{FF2B5EF4-FFF2-40B4-BE49-F238E27FC236}">
                <a16:creationId xmlns:a16="http://schemas.microsoft.com/office/drawing/2014/main" id="{EBE95B95-12CD-4905-87C0-C8133F0D92A2}"/>
              </a:ext>
            </a:extLst>
          </p:cNvPr>
          <p:cNvSpPr>
            <a:spLocks noGrp="1"/>
          </p:cNvSpPr>
          <p:nvPr>
            <p:ph type="hdr" sz="quarter"/>
          </p:nvPr>
        </p:nvSpPr>
        <p:spPr/>
        <p:txBody>
          <a:bodyPr/>
          <a:lstStyle/>
          <a:p>
            <a:pPr>
              <a:defRPr/>
            </a:pPr>
            <a:r>
              <a:rPr lang="pl-PL"/>
              <a:t>Szkolenie z zakresu dofinansowania oraz zasad wypełniania wniosków w ramach programu Czyste Powietrze</a:t>
            </a:r>
          </a:p>
        </p:txBody>
      </p:sp>
      <p:sp>
        <p:nvSpPr>
          <p:cNvPr id="4" name="Symbol zastępczy daty 3">
            <a:extLst>
              <a:ext uri="{FF2B5EF4-FFF2-40B4-BE49-F238E27FC236}">
                <a16:creationId xmlns:a16="http://schemas.microsoft.com/office/drawing/2014/main" id="{E380E1D7-EC80-4769-8599-9B015E2FF8E4}"/>
              </a:ext>
            </a:extLst>
          </p:cNvPr>
          <p:cNvSpPr>
            <a:spLocks noGrp="1"/>
          </p:cNvSpPr>
          <p:nvPr>
            <p:ph type="dt" idx="1"/>
          </p:nvPr>
        </p:nvSpPr>
        <p:spPr/>
        <p:txBody>
          <a:bodyPr/>
          <a:lstStyle/>
          <a:p>
            <a:pPr>
              <a:defRPr/>
            </a:pPr>
            <a:r>
              <a:rPr lang="pl-PL"/>
              <a:t>2019-05-14</a:t>
            </a:r>
          </a:p>
        </p:txBody>
      </p:sp>
    </p:spTree>
    <p:extLst>
      <p:ext uri="{BB962C8B-B14F-4D97-AF65-F5344CB8AC3E}">
        <p14:creationId xmlns:p14="http://schemas.microsoft.com/office/powerpoint/2010/main" val="1795998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ymbol zastępczy obrazu slajdu 1">
            <a:extLst>
              <a:ext uri="{FF2B5EF4-FFF2-40B4-BE49-F238E27FC236}">
                <a16:creationId xmlns:a16="http://schemas.microsoft.com/office/drawing/2014/main" id="{B51F1AD9-726D-4953-BEC0-1184DDE2AA35}"/>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Symbol zastępczy notatek 2">
            <a:extLst>
              <a:ext uri="{FF2B5EF4-FFF2-40B4-BE49-F238E27FC236}">
                <a16:creationId xmlns:a16="http://schemas.microsoft.com/office/drawing/2014/main" id="{25A3AE79-BD12-47AA-8B38-358F9C35A9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dirty="0"/>
          </a:p>
        </p:txBody>
      </p:sp>
      <p:sp>
        <p:nvSpPr>
          <p:cNvPr id="2" name="Symbol zastępczy stopki 1">
            <a:extLst>
              <a:ext uri="{FF2B5EF4-FFF2-40B4-BE49-F238E27FC236}">
                <a16:creationId xmlns:a16="http://schemas.microsoft.com/office/drawing/2014/main" id="{72C542E7-B007-45B0-ABFA-0A1DF7E3043C}"/>
              </a:ext>
            </a:extLst>
          </p:cNvPr>
          <p:cNvSpPr>
            <a:spLocks noGrp="1"/>
          </p:cNvSpPr>
          <p:nvPr>
            <p:ph type="ftr" sz="quarter" idx="4"/>
          </p:nvPr>
        </p:nvSpPr>
        <p:spPr/>
        <p:txBody>
          <a:bodyPr/>
          <a:lstStyle/>
          <a:p>
            <a:pPr>
              <a:defRPr/>
            </a:pPr>
            <a:r>
              <a:rPr lang="pl-PL"/>
              <a:t>Referat Pozyskiwania Środków Zewnętrznych, Urząd Gminy Żabia Wola, fundusze@zabiawola.pl</a:t>
            </a:r>
          </a:p>
        </p:txBody>
      </p:sp>
      <p:sp>
        <p:nvSpPr>
          <p:cNvPr id="3" name="Symbol zastępczy nagłówka 2">
            <a:extLst>
              <a:ext uri="{FF2B5EF4-FFF2-40B4-BE49-F238E27FC236}">
                <a16:creationId xmlns:a16="http://schemas.microsoft.com/office/drawing/2014/main" id="{D90F5A74-6815-4E2B-B740-AF8247A96488}"/>
              </a:ext>
            </a:extLst>
          </p:cNvPr>
          <p:cNvSpPr>
            <a:spLocks noGrp="1"/>
          </p:cNvSpPr>
          <p:nvPr>
            <p:ph type="hdr" sz="quarter"/>
          </p:nvPr>
        </p:nvSpPr>
        <p:spPr/>
        <p:txBody>
          <a:bodyPr/>
          <a:lstStyle/>
          <a:p>
            <a:pPr>
              <a:defRPr/>
            </a:pPr>
            <a:r>
              <a:rPr lang="pl-PL"/>
              <a:t>Szkolenie z zakresu dofinansowania oraz zasad wypełniania wniosków w ramach programu Czyste Powietrze</a:t>
            </a:r>
          </a:p>
        </p:txBody>
      </p:sp>
      <p:sp>
        <p:nvSpPr>
          <p:cNvPr id="4" name="Symbol zastępczy daty 3">
            <a:extLst>
              <a:ext uri="{FF2B5EF4-FFF2-40B4-BE49-F238E27FC236}">
                <a16:creationId xmlns:a16="http://schemas.microsoft.com/office/drawing/2014/main" id="{185E3046-83CC-47FF-B3A4-7E4DC80E52BB}"/>
              </a:ext>
            </a:extLst>
          </p:cNvPr>
          <p:cNvSpPr>
            <a:spLocks noGrp="1"/>
          </p:cNvSpPr>
          <p:nvPr>
            <p:ph type="dt" idx="1"/>
          </p:nvPr>
        </p:nvSpPr>
        <p:spPr/>
        <p:txBody>
          <a:bodyPr/>
          <a:lstStyle/>
          <a:p>
            <a:pPr>
              <a:defRPr/>
            </a:pPr>
            <a:r>
              <a:rPr lang="pl-PL"/>
              <a:t>2019-05-14</a:t>
            </a:r>
          </a:p>
        </p:txBody>
      </p:sp>
    </p:spTree>
    <p:extLst>
      <p:ext uri="{BB962C8B-B14F-4D97-AF65-F5344CB8AC3E}">
        <p14:creationId xmlns:p14="http://schemas.microsoft.com/office/powerpoint/2010/main" val="756298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ymbol zastępczy obrazu slajdu 1">
            <a:extLst>
              <a:ext uri="{FF2B5EF4-FFF2-40B4-BE49-F238E27FC236}">
                <a16:creationId xmlns:a16="http://schemas.microsoft.com/office/drawing/2014/main" id="{09FEE2A6-AAF8-4231-B2C2-4C63E4FAA5FB}"/>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ymbol zastępczy notatek 2">
            <a:extLst>
              <a:ext uri="{FF2B5EF4-FFF2-40B4-BE49-F238E27FC236}">
                <a16:creationId xmlns:a16="http://schemas.microsoft.com/office/drawing/2014/main" id="{781062CC-A206-44F4-BE41-654A4AEF1BCA}"/>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pl-PL" altLang="pl-PL" dirty="0"/>
              <a:t>W przypadku gdy budynek mieszkalny jest we współwłasności kilku osób dofinansowanie przysługuje tylko jednemu współwłaścicielowi, pod warunkiem wyrażenia zgody przez pozostałych współwłaścicieli tego budynku.</a:t>
            </a:r>
          </a:p>
          <a:p>
            <a:pPr>
              <a:defRPr/>
            </a:pPr>
            <a:endParaRPr lang="pl-PL" altLang="pl-PL" dirty="0"/>
          </a:p>
          <a:p>
            <a:pPr>
              <a:defRPr/>
            </a:pPr>
            <a:r>
              <a:rPr lang="pl-PL" b="1" dirty="0"/>
              <a:t>Budynek mieszkalny jednorodzinny</a:t>
            </a:r>
            <a:r>
              <a:rPr lang="pl-PL" dirty="0"/>
              <a:t> (domek jednorodzinny, </a:t>
            </a:r>
            <a:r>
              <a:rPr lang="pl-PL" dirty="0">
                <a:hlinkClick r:id="rId3" tooltip="Willa"/>
              </a:rPr>
              <a:t>willa</a:t>
            </a:r>
            <a:r>
              <a:rPr lang="pl-PL" dirty="0"/>
              <a:t>, dom jednorodzinny wolnostojący, dom jednorodzinny w zabudowie bliźniaczej, </a:t>
            </a:r>
            <a:r>
              <a:rPr lang="pl-PL" dirty="0">
                <a:hlinkClick r:id="rId4" tooltip="Architektura"/>
              </a:rPr>
              <a:t>bliźniak</a:t>
            </a:r>
            <a:r>
              <a:rPr lang="pl-PL" dirty="0"/>
              <a:t>) – budynek wolnostojący albo budynek w zabudowie bliźniaczej, szeregowej lub grupowej, służący zaspokajaniu potrzeb mieszkaniowych, stanowiący konstrukcyjnie samodzielną całość, w którym dopuszcza się wydzielenie nie więcej niż dwóch lokali mieszkalnych albo jednego lokalu mieszkalnego i lokalu użytkowego o powierzchni całkowitej nieprzekraczającej 30% powierzchni całkowitej budynku</a:t>
            </a:r>
            <a:r>
              <a:rPr lang="pl-PL" baseline="30000" dirty="0">
                <a:hlinkClick r:id="rId5"/>
              </a:rPr>
              <a:t>[1]</a:t>
            </a:r>
            <a:r>
              <a:rPr lang="pl-PL" dirty="0"/>
              <a:t>.</a:t>
            </a:r>
          </a:p>
          <a:p>
            <a:pPr>
              <a:defRPr/>
            </a:pPr>
            <a:r>
              <a:rPr lang="pl-PL" dirty="0"/>
              <a:t>Budynki mieszkalne jednorodzinne, wraz z przeznaczonymi dla potrzeb mieszkańców budynkami </a:t>
            </a:r>
            <a:r>
              <a:rPr lang="pl-PL" dirty="0">
                <a:hlinkClick r:id="rId6" tooltip="Garaż"/>
              </a:rPr>
              <a:t>garażowymi</a:t>
            </a:r>
            <a:r>
              <a:rPr lang="pl-PL" dirty="0"/>
              <a:t> i gospodarczymi, wchodzą w skład </a:t>
            </a:r>
            <a:r>
              <a:rPr lang="pl-PL" b="1" dirty="0"/>
              <a:t>zabudowy jednorodzinnej</a:t>
            </a:r>
            <a:r>
              <a:rPr lang="pl-PL" baseline="30000" dirty="0">
                <a:hlinkClick r:id="rId5"/>
              </a:rPr>
              <a:t>[2]</a:t>
            </a:r>
            <a:r>
              <a:rPr lang="pl-PL" dirty="0"/>
              <a:t>.</a:t>
            </a:r>
          </a:p>
          <a:p>
            <a:pPr>
              <a:defRPr/>
            </a:pPr>
            <a:endParaRPr lang="pl-PL" dirty="0"/>
          </a:p>
          <a:p>
            <a:pPr>
              <a:defRPr/>
            </a:pPr>
            <a:r>
              <a:rPr lang="pl-PL" dirty="0"/>
              <a:t>Przypisy:</a:t>
            </a:r>
          </a:p>
          <a:p>
            <a:pPr marL="228234" indent="-228234">
              <a:buFontTx/>
              <a:buAutoNum type="arabicPeriod"/>
              <a:defRPr/>
            </a:pPr>
            <a:r>
              <a:rPr lang="pl-PL" dirty="0"/>
              <a:t>Art. 3 pkt 2a ustawy z dnia 7 lipca 1994 Prawo budowlane </a:t>
            </a:r>
          </a:p>
          <a:p>
            <a:pPr marL="228234" indent="-228234">
              <a:buFontTx/>
              <a:buAutoNum type="arabicPeriod"/>
              <a:defRPr/>
            </a:pPr>
            <a:r>
              <a:rPr lang="pl-PL" dirty="0"/>
              <a:t>§ 3 pkt 2 rozporządzenia Ministra Infrastruktury z dnia 12 kwietnia 2002 r. w sprawie warunków technicznych, jakim powinny odpowiadać budynki i ich usytuowanie</a:t>
            </a:r>
          </a:p>
          <a:p>
            <a:pPr>
              <a:defRPr/>
            </a:pPr>
            <a:endParaRPr lang="pl-PL" altLang="pl-PL" dirty="0"/>
          </a:p>
        </p:txBody>
      </p:sp>
      <p:sp>
        <p:nvSpPr>
          <p:cNvPr id="2" name="Symbol zastępczy stopki 1">
            <a:extLst>
              <a:ext uri="{FF2B5EF4-FFF2-40B4-BE49-F238E27FC236}">
                <a16:creationId xmlns:a16="http://schemas.microsoft.com/office/drawing/2014/main" id="{3B1EFED6-4D6A-4748-8D52-3049D57D14A9}"/>
              </a:ext>
            </a:extLst>
          </p:cNvPr>
          <p:cNvSpPr>
            <a:spLocks noGrp="1"/>
          </p:cNvSpPr>
          <p:nvPr>
            <p:ph type="ftr" sz="quarter" idx="4"/>
          </p:nvPr>
        </p:nvSpPr>
        <p:spPr/>
        <p:txBody>
          <a:bodyPr/>
          <a:lstStyle/>
          <a:p>
            <a:pPr>
              <a:defRPr/>
            </a:pPr>
            <a:r>
              <a:rPr lang="pl-PL"/>
              <a:t>Referat Pozyskiwania Środków Zewnętrznych, Urząd Gminy Żabia Wola, fundusze@zabiawola.pl</a:t>
            </a:r>
          </a:p>
        </p:txBody>
      </p:sp>
      <p:sp>
        <p:nvSpPr>
          <p:cNvPr id="3" name="Symbol zastępczy nagłówka 2">
            <a:extLst>
              <a:ext uri="{FF2B5EF4-FFF2-40B4-BE49-F238E27FC236}">
                <a16:creationId xmlns:a16="http://schemas.microsoft.com/office/drawing/2014/main" id="{E5D60D0F-8974-40ED-A062-1E6D160E4889}"/>
              </a:ext>
            </a:extLst>
          </p:cNvPr>
          <p:cNvSpPr>
            <a:spLocks noGrp="1"/>
          </p:cNvSpPr>
          <p:nvPr>
            <p:ph type="hdr" sz="quarter"/>
          </p:nvPr>
        </p:nvSpPr>
        <p:spPr/>
        <p:txBody>
          <a:bodyPr/>
          <a:lstStyle/>
          <a:p>
            <a:pPr>
              <a:defRPr/>
            </a:pPr>
            <a:r>
              <a:rPr lang="pl-PL"/>
              <a:t>Szkolenie z zakresu dofinansowania oraz zasad wypełniania wniosków w ramach programu Czyste Powietrze</a:t>
            </a:r>
          </a:p>
        </p:txBody>
      </p:sp>
      <p:sp>
        <p:nvSpPr>
          <p:cNvPr id="4" name="Symbol zastępczy daty 3">
            <a:extLst>
              <a:ext uri="{FF2B5EF4-FFF2-40B4-BE49-F238E27FC236}">
                <a16:creationId xmlns:a16="http://schemas.microsoft.com/office/drawing/2014/main" id="{034E0C58-4168-4384-B3BF-B6C7394F9D7E}"/>
              </a:ext>
            </a:extLst>
          </p:cNvPr>
          <p:cNvSpPr>
            <a:spLocks noGrp="1"/>
          </p:cNvSpPr>
          <p:nvPr>
            <p:ph type="dt" idx="1"/>
          </p:nvPr>
        </p:nvSpPr>
        <p:spPr/>
        <p:txBody>
          <a:bodyPr/>
          <a:lstStyle/>
          <a:p>
            <a:pPr>
              <a:defRPr/>
            </a:pPr>
            <a:r>
              <a:rPr lang="pl-PL"/>
              <a:t>2019-05-14</a:t>
            </a:r>
          </a:p>
        </p:txBody>
      </p:sp>
    </p:spTree>
    <p:extLst>
      <p:ext uri="{BB962C8B-B14F-4D97-AF65-F5344CB8AC3E}">
        <p14:creationId xmlns:p14="http://schemas.microsoft.com/office/powerpoint/2010/main" val="3216890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ymbol zastępczy obrazu slajdu 1">
            <a:extLst>
              <a:ext uri="{FF2B5EF4-FFF2-40B4-BE49-F238E27FC236}">
                <a16:creationId xmlns:a16="http://schemas.microsoft.com/office/drawing/2014/main" id="{B51F1AD9-726D-4953-BEC0-1184DDE2AA35}"/>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Symbol zastępczy notatek 2">
            <a:extLst>
              <a:ext uri="{FF2B5EF4-FFF2-40B4-BE49-F238E27FC236}">
                <a16:creationId xmlns:a16="http://schemas.microsoft.com/office/drawing/2014/main" id="{25A3AE79-BD12-47AA-8B38-358F9C35A9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dirty="0"/>
          </a:p>
        </p:txBody>
      </p:sp>
      <p:sp>
        <p:nvSpPr>
          <p:cNvPr id="2" name="Symbol zastępczy stopki 1">
            <a:extLst>
              <a:ext uri="{FF2B5EF4-FFF2-40B4-BE49-F238E27FC236}">
                <a16:creationId xmlns:a16="http://schemas.microsoft.com/office/drawing/2014/main" id="{8F031BC1-4925-4FCA-91D3-E05E80D50F61}"/>
              </a:ext>
            </a:extLst>
          </p:cNvPr>
          <p:cNvSpPr>
            <a:spLocks noGrp="1"/>
          </p:cNvSpPr>
          <p:nvPr>
            <p:ph type="ftr" sz="quarter" idx="4"/>
          </p:nvPr>
        </p:nvSpPr>
        <p:spPr/>
        <p:txBody>
          <a:bodyPr/>
          <a:lstStyle/>
          <a:p>
            <a:pPr>
              <a:defRPr/>
            </a:pPr>
            <a:r>
              <a:rPr lang="pl-PL"/>
              <a:t>Referat Pozyskiwania Środków Zewnętrznych, Urząd Gminy Żabia Wola, fundusze@zabiawola.pl</a:t>
            </a:r>
          </a:p>
        </p:txBody>
      </p:sp>
      <p:sp>
        <p:nvSpPr>
          <p:cNvPr id="3" name="Symbol zastępczy nagłówka 2">
            <a:extLst>
              <a:ext uri="{FF2B5EF4-FFF2-40B4-BE49-F238E27FC236}">
                <a16:creationId xmlns:a16="http://schemas.microsoft.com/office/drawing/2014/main" id="{FDAE0207-8ADD-47A1-9C8E-1D6B22BEC934}"/>
              </a:ext>
            </a:extLst>
          </p:cNvPr>
          <p:cNvSpPr>
            <a:spLocks noGrp="1"/>
          </p:cNvSpPr>
          <p:nvPr>
            <p:ph type="hdr" sz="quarter"/>
          </p:nvPr>
        </p:nvSpPr>
        <p:spPr/>
        <p:txBody>
          <a:bodyPr/>
          <a:lstStyle/>
          <a:p>
            <a:pPr>
              <a:defRPr/>
            </a:pPr>
            <a:r>
              <a:rPr lang="pl-PL"/>
              <a:t>Szkolenie z zakresu dofinansowania oraz zasad wypełniania wniosków w ramach programu Czyste Powietrze</a:t>
            </a:r>
          </a:p>
        </p:txBody>
      </p:sp>
      <p:sp>
        <p:nvSpPr>
          <p:cNvPr id="4" name="Symbol zastępczy daty 3">
            <a:extLst>
              <a:ext uri="{FF2B5EF4-FFF2-40B4-BE49-F238E27FC236}">
                <a16:creationId xmlns:a16="http://schemas.microsoft.com/office/drawing/2014/main" id="{8E7B933A-257B-401B-9D98-CA77671484A6}"/>
              </a:ext>
            </a:extLst>
          </p:cNvPr>
          <p:cNvSpPr>
            <a:spLocks noGrp="1"/>
          </p:cNvSpPr>
          <p:nvPr>
            <p:ph type="dt" idx="1"/>
          </p:nvPr>
        </p:nvSpPr>
        <p:spPr/>
        <p:txBody>
          <a:bodyPr/>
          <a:lstStyle/>
          <a:p>
            <a:pPr>
              <a:defRPr/>
            </a:pPr>
            <a:r>
              <a:rPr lang="pl-PL"/>
              <a:t>2019-05-14</a:t>
            </a:r>
          </a:p>
        </p:txBody>
      </p:sp>
    </p:spTree>
    <p:extLst>
      <p:ext uri="{BB962C8B-B14F-4D97-AF65-F5344CB8AC3E}">
        <p14:creationId xmlns:p14="http://schemas.microsoft.com/office/powerpoint/2010/main" val="1727858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ymbol zastępczy obrazu slajdu 1">
            <a:extLst>
              <a:ext uri="{FF2B5EF4-FFF2-40B4-BE49-F238E27FC236}">
                <a16:creationId xmlns:a16="http://schemas.microsoft.com/office/drawing/2014/main" id="{2BB5B26B-313C-445D-B37C-DE02AF0FF965}"/>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Symbol zastępczy notatek 2">
            <a:extLst>
              <a:ext uri="{FF2B5EF4-FFF2-40B4-BE49-F238E27FC236}">
                <a16:creationId xmlns:a16="http://schemas.microsoft.com/office/drawing/2014/main" id="{2E5AF20E-B263-4E4F-8BDE-3D106FDFAF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t>Koszty przekraczające limity określone w pkt I stanowią koszt niekwalifikowany.</a:t>
            </a:r>
          </a:p>
          <a:p>
            <a:r>
              <a:rPr lang="pl-PL" altLang="pl-PL"/>
              <a:t>Szczegółowe wymagania dla usług, materiałów i urządzeń stanowiących koszty kwalifikowane są określone w załączniku „Wymagania techniczne” do Programu.</a:t>
            </a:r>
          </a:p>
          <a:p>
            <a:endParaRPr lang="pl-PL" altLang="pl-PL"/>
          </a:p>
        </p:txBody>
      </p:sp>
      <p:sp>
        <p:nvSpPr>
          <p:cNvPr id="2" name="Symbol zastępczy stopki 1">
            <a:extLst>
              <a:ext uri="{FF2B5EF4-FFF2-40B4-BE49-F238E27FC236}">
                <a16:creationId xmlns:a16="http://schemas.microsoft.com/office/drawing/2014/main" id="{6DC1C37E-923D-4472-8EED-8BE40460C2E9}"/>
              </a:ext>
            </a:extLst>
          </p:cNvPr>
          <p:cNvSpPr>
            <a:spLocks noGrp="1"/>
          </p:cNvSpPr>
          <p:nvPr>
            <p:ph type="ftr" sz="quarter" idx="4"/>
          </p:nvPr>
        </p:nvSpPr>
        <p:spPr/>
        <p:txBody>
          <a:bodyPr/>
          <a:lstStyle/>
          <a:p>
            <a:pPr>
              <a:defRPr/>
            </a:pPr>
            <a:r>
              <a:rPr lang="pl-PL"/>
              <a:t>Referat Pozyskiwania Środków Zewnętrznych, Urząd Gminy Żabia Wola, fundusze@zabiawola.pl</a:t>
            </a:r>
          </a:p>
        </p:txBody>
      </p:sp>
      <p:sp>
        <p:nvSpPr>
          <p:cNvPr id="3" name="Symbol zastępczy nagłówka 2">
            <a:extLst>
              <a:ext uri="{FF2B5EF4-FFF2-40B4-BE49-F238E27FC236}">
                <a16:creationId xmlns:a16="http://schemas.microsoft.com/office/drawing/2014/main" id="{49F638C1-EBF8-4DCD-8256-0E3F919A0A99}"/>
              </a:ext>
            </a:extLst>
          </p:cNvPr>
          <p:cNvSpPr>
            <a:spLocks noGrp="1"/>
          </p:cNvSpPr>
          <p:nvPr>
            <p:ph type="hdr" sz="quarter"/>
          </p:nvPr>
        </p:nvSpPr>
        <p:spPr/>
        <p:txBody>
          <a:bodyPr/>
          <a:lstStyle/>
          <a:p>
            <a:pPr>
              <a:defRPr/>
            </a:pPr>
            <a:r>
              <a:rPr lang="pl-PL"/>
              <a:t>Szkolenie z zakresu dofinansowania oraz zasad wypełniania wniosków w ramach programu Czyste Powietrze</a:t>
            </a:r>
          </a:p>
        </p:txBody>
      </p:sp>
      <p:sp>
        <p:nvSpPr>
          <p:cNvPr id="4" name="Symbol zastępczy daty 3">
            <a:extLst>
              <a:ext uri="{FF2B5EF4-FFF2-40B4-BE49-F238E27FC236}">
                <a16:creationId xmlns:a16="http://schemas.microsoft.com/office/drawing/2014/main" id="{694F635E-6660-4C15-B087-FC4D36DD4703}"/>
              </a:ext>
            </a:extLst>
          </p:cNvPr>
          <p:cNvSpPr>
            <a:spLocks noGrp="1"/>
          </p:cNvSpPr>
          <p:nvPr>
            <p:ph type="dt" idx="1"/>
          </p:nvPr>
        </p:nvSpPr>
        <p:spPr/>
        <p:txBody>
          <a:bodyPr/>
          <a:lstStyle/>
          <a:p>
            <a:pPr>
              <a:defRPr/>
            </a:pPr>
            <a:r>
              <a:rPr lang="pl-PL"/>
              <a:t>2019-05-14</a:t>
            </a:r>
          </a:p>
        </p:txBody>
      </p:sp>
    </p:spTree>
    <p:extLst>
      <p:ext uri="{BB962C8B-B14F-4D97-AF65-F5344CB8AC3E}">
        <p14:creationId xmlns:p14="http://schemas.microsoft.com/office/powerpoint/2010/main" val="4257606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ymbol zastępczy obrazu slajdu 1">
            <a:extLst>
              <a:ext uri="{FF2B5EF4-FFF2-40B4-BE49-F238E27FC236}">
                <a16:creationId xmlns:a16="http://schemas.microsoft.com/office/drawing/2014/main" id="{2BB5B26B-313C-445D-B37C-DE02AF0FF965}"/>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Symbol zastępczy notatek 2">
            <a:extLst>
              <a:ext uri="{FF2B5EF4-FFF2-40B4-BE49-F238E27FC236}">
                <a16:creationId xmlns:a16="http://schemas.microsoft.com/office/drawing/2014/main" id="{2E5AF20E-B263-4E4F-8BDE-3D106FDFAF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t>Koszty przekraczające limity określone w pkt I stanowią koszt niekwalifikowany.</a:t>
            </a:r>
          </a:p>
          <a:p>
            <a:r>
              <a:rPr lang="pl-PL" altLang="pl-PL"/>
              <a:t>Szczegółowe wymagania dla usług, materiałów i urządzeń stanowiących koszty kwalifikowane są określone w załączniku „Wymagania techniczne” do Programu.</a:t>
            </a:r>
          </a:p>
          <a:p>
            <a:endParaRPr lang="pl-PL" altLang="pl-PL"/>
          </a:p>
        </p:txBody>
      </p:sp>
      <p:sp>
        <p:nvSpPr>
          <p:cNvPr id="2" name="Symbol zastępczy stopki 1">
            <a:extLst>
              <a:ext uri="{FF2B5EF4-FFF2-40B4-BE49-F238E27FC236}">
                <a16:creationId xmlns:a16="http://schemas.microsoft.com/office/drawing/2014/main" id="{15E0C26A-0645-4213-9FF5-997AD5D1B462}"/>
              </a:ext>
            </a:extLst>
          </p:cNvPr>
          <p:cNvSpPr>
            <a:spLocks noGrp="1"/>
          </p:cNvSpPr>
          <p:nvPr>
            <p:ph type="ftr" sz="quarter" idx="4"/>
          </p:nvPr>
        </p:nvSpPr>
        <p:spPr/>
        <p:txBody>
          <a:bodyPr/>
          <a:lstStyle/>
          <a:p>
            <a:pPr>
              <a:defRPr/>
            </a:pPr>
            <a:r>
              <a:rPr lang="pl-PL"/>
              <a:t>Referat Pozyskiwania Środków Zewnętrznych, Urząd Gminy Żabia Wola, fundusze@zabiawola.pl</a:t>
            </a:r>
          </a:p>
        </p:txBody>
      </p:sp>
      <p:sp>
        <p:nvSpPr>
          <p:cNvPr id="3" name="Symbol zastępczy nagłówka 2">
            <a:extLst>
              <a:ext uri="{FF2B5EF4-FFF2-40B4-BE49-F238E27FC236}">
                <a16:creationId xmlns:a16="http://schemas.microsoft.com/office/drawing/2014/main" id="{1148B621-CCCE-4C5D-BA4A-7CEE7F6B3DB9}"/>
              </a:ext>
            </a:extLst>
          </p:cNvPr>
          <p:cNvSpPr>
            <a:spLocks noGrp="1"/>
          </p:cNvSpPr>
          <p:nvPr>
            <p:ph type="hdr" sz="quarter"/>
          </p:nvPr>
        </p:nvSpPr>
        <p:spPr/>
        <p:txBody>
          <a:bodyPr/>
          <a:lstStyle/>
          <a:p>
            <a:pPr>
              <a:defRPr/>
            </a:pPr>
            <a:r>
              <a:rPr lang="pl-PL"/>
              <a:t>Szkolenie z zakresu dofinansowania oraz zasad wypełniania wniosków w ramach programu Czyste Powietrze</a:t>
            </a:r>
          </a:p>
        </p:txBody>
      </p:sp>
      <p:sp>
        <p:nvSpPr>
          <p:cNvPr id="4" name="Symbol zastępczy daty 3">
            <a:extLst>
              <a:ext uri="{FF2B5EF4-FFF2-40B4-BE49-F238E27FC236}">
                <a16:creationId xmlns:a16="http://schemas.microsoft.com/office/drawing/2014/main" id="{3ECDC546-6A7D-419A-8D2E-3375D9F0BB19}"/>
              </a:ext>
            </a:extLst>
          </p:cNvPr>
          <p:cNvSpPr>
            <a:spLocks noGrp="1"/>
          </p:cNvSpPr>
          <p:nvPr>
            <p:ph type="dt" idx="1"/>
          </p:nvPr>
        </p:nvSpPr>
        <p:spPr/>
        <p:txBody>
          <a:bodyPr/>
          <a:lstStyle/>
          <a:p>
            <a:pPr>
              <a:defRPr/>
            </a:pPr>
            <a:r>
              <a:rPr lang="pl-PL"/>
              <a:t>2019-05-14</a:t>
            </a:r>
          </a:p>
        </p:txBody>
      </p:sp>
    </p:spTree>
    <p:extLst>
      <p:ext uri="{BB962C8B-B14F-4D97-AF65-F5344CB8AC3E}">
        <p14:creationId xmlns:p14="http://schemas.microsoft.com/office/powerpoint/2010/main" val="4257606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ymbol zastępczy obrazu slajdu 1">
            <a:extLst>
              <a:ext uri="{FF2B5EF4-FFF2-40B4-BE49-F238E27FC236}">
                <a16:creationId xmlns:a16="http://schemas.microsoft.com/office/drawing/2014/main" id="{15EFE164-1F3C-413C-BBF3-F6142DE75C4D}"/>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Symbol zastępczy notatek 2">
            <a:extLst>
              <a:ext uri="{FF2B5EF4-FFF2-40B4-BE49-F238E27FC236}">
                <a16:creationId xmlns:a16="http://schemas.microsoft.com/office/drawing/2014/main" id="{C6D33F18-7B70-4555-AE31-2E62A52CF2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t>Koszty przekraczające limity określone w pkt I stanowią koszt niekwalifikowany.</a:t>
            </a:r>
          </a:p>
          <a:p>
            <a:r>
              <a:rPr lang="pl-PL" altLang="pl-PL"/>
              <a:t>Szczegółowe wymagania dla usług, materiałów i urządzeń stanowiących koszty kwalifikowane są określone w załączniku „Wymagania techniczne” do Programu.</a:t>
            </a:r>
          </a:p>
          <a:p>
            <a:endParaRPr lang="pl-PL" altLang="pl-PL"/>
          </a:p>
        </p:txBody>
      </p:sp>
      <p:sp>
        <p:nvSpPr>
          <p:cNvPr id="2" name="Symbol zastępczy stopki 1">
            <a:extLst>
              <a:ext uri="{FF2B5EF4-FFF2-40B4-BE49-F238E27FC236}">
                <a16:creationId xmlns:a16="http://schemas.microsoft.com/office/drawing/2014/main" id="{C06847C0-FA12-4BFB-A6CA-E01724D5FAE2}"/>
              </a:ext>
            </a:extLst>
          </p:cNvPr>
          <p:cNvSpPr>
            <a:spLocks noGrp="1"/>
          </p:cNvSpPr>
          <p:nvPr>
            <p:ph type="ftr" sz="quarter" idx="4"/>
          </p:nvPr>
        </p:nvSpPr>
        <p:spPr/>
        <p:txBody>
          <a:bodyPr/>
          <a:lstStyle/>
          <a:p>
            <a:pPr>
              <a:defRPr/>
            </a:pPr>
            <a:r>
              <a:rPr lang="pl-PL"/>
              <a:t>Referat Pozyskiwania Środków Zewnętrznych, Urząd Gminy Żabia Wola, fundusze@zabiawola.pl</a:t>
            </a:r>
          </a:p>
        </p:txBody>
      </p:sp>
      <p:sp>
        <p:nvSpPr>
          <p:cNvPr id="3" name="Symbol zastępczy nagłówka 2">
            <a:extLst>
              <a:ext uri="{FF2B5EF4-FFF2-40B4-BE49-F238E27FC236}">
                <a16:creationId xmlns:a16="http://schemas.microsoft.com/office/drawing/2014/main" id="{365B7B1B-08E4-4480-93AA-9EE90AB3E769}"/>
              </a:ext>
            </a:extLst>
          </p:cNvPr>
          <p:cNvSpPr>
            <a:spLocks noGrp="1"/>
          </p:cNvSpPr>
          <p:nvPr>
            <p:ph type="hdr" sz="quarter"/>
          </p:nvPr>
        </p:nvSpPr>
        <p:spPr/>
        <p:txBody>
          <a:bodyPr/>
          <a:lstStyle/>
          <a:p>
            <a:pPr>
              <a:defRPr/>
            </a:pPr>
            <a:r>
              <a:rPr lang="pl-PL"/>
              <a:t>Szkolenie z zakresu dofinansowania oraz zasad wypełniania wniosków w ramach programu Czyste Powietrze</a:t>
            </a:r>
          </a:p>
        </p:txBody>
      </p:sp>
      <p:sp>
        <p:nvSpPr>
          <p:cNvPr id="4" name="Symbol zastępczy daty 3">
            <a:extLst>
              <a:ext uri="{FF2B5EF4-FFF2-40B4-BE49-F238E27FC236}">
                <a16:creationId xmlns:a16="http://schemas.microsoft.com/office/drawing/2014/main" id="{3C753618-27DC-4F8C-B2F6-632FD785F83C}"/>
              </a:ext>
            </a:extLst>
          </p:cNvPr>
          <p:cNvSpPr>
            <a:spLocks noGrp="1"/>
          </p:cNvSpPr>
          <p:nvPr>
            <p:ph type="dt" idx="1"/>
          </p:nvPr>
        </p:nvSpPr>
        <p:spPr/>
        <p:txBody>
          <a:bodyPr/>
          <a:lstStyle/>
          <a:p>
            <a:pPr>
              <a:defRPr/>
            </a:pPr>
            <a:r>
              <a:rPr lang="pl-PL"/>
              <a:t>2019-05-14</a:t>
            </a:r>
          </a:p>
        </p:txBody>
      </p:sp>
    </p:spTree>
    <p:extLst>
      <p:ext uri="{BB962C8B-B14F-4D97-AF65-F5344CB8AC3E}">
        <p14:creationId xmlns:p14="http://schemas.microsoft.com/office/powerpoint/2010/main" val="1056473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ymbol zastępczy obrazu slajdu 1">
            <a:extLst>
              <a:ext uri="{FF2B5EF4-FFF2-40B4-BE49-F238E27FC236}">
                <a16:creationId xmlns:a16="http://schemas.microsoft.com/office/drawing/2014/main" id="{355E8165-8D5E-4BA9-A1A9-D8492FD90AE4}"/>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Symbol zastępczy notatek 2">
            <a:extLst>
              <a:ext uri="{FF2B5EF4-FFF2-40B4-BE49-F238E27FC236}">
                <a16:creationId xmlns:a16="http://schemas.microsoft.com/office/drawing/2014/main" id="{C1B01525-771A-4B6F-A817-B3C9E272A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t>Klasy efektywności energetycznej określone są w Rozporządzeniu delegowanym Komisji (UE) nr 811/2013 z dnia 18 lutego 2013 r., uzupełniającym dyrektywę Parlamentu Europejskiego i Rady 2010/30/UE w odniesieniu do etykiet efektywności energetycznej dla ogrzewaczy pomieszczeń, ogrzewaczy wielofunkcyjnych, zestawów zawierających ogrzewacz pomieszczeń, regulator temperatury i urządzenie słoneczne oraz zestawów zawierających ogrzewacz wielofunkcyjny, regulator temperatury i urządzenie słoneczne</a:t>
            </a:r>
          </a:p>
          <a:p>
            <a:endParaRPr lang="pl-PL" altLang="pl-PL"/>
          </a:p>
          <a:p>
            <a:endParaRPr lang="pl-PL" altLang="pl-PL"/>
          </a:p>
        </p:txBody>
      </p:sp>
      <p:sp>
        <p:nvSpPr>
          <p:cNvPr id="2" name="Symbol zastępczy stopki 1">
            <a:extLst>
              <a:ext uri="{FF2B5EF4-FFF2-40B4-BE49-F238E27FC236}">
                <a16:creationId xmlns:a16="http://schemas.microsoft.com/office/drawing/2014/main" id="{AEBDB875-FA69-4E04-BE29-F62C19A92836}"/>
              </a:ext>
            </a:extLst>
          </p:cNvPr>
          <p:cNvSpPr>
            <a:spLocks noGrp="1"/>
          </p:cNvSpPr>
          <p:nvPr>
            <p:ph type="ftr" sz="quarter" idx="4"/>
          </p:nvPr>
        </p:nvSpPr>
        <p:spPr/>
        <p:txBody>
          <a:bodyPr/>
          <a:lstStyle/>
          <a:p>
            <a:pPr>
              <a:defRPr/>
            </a:pPr>
            <a:r>
              <a:rPr lang="pl-PL"/>
              <a:t>Referat Pozyskiwania Środków Zewnętrznych, Urząd Gminy Żabia Wola, fundusze@zabiawola.pl</a:t>
            </a:r>
          </a:p>
        </p:txBody>
      </p:sp>
      <p:sp>
        <p:nvSpPr>
          <p:cNvPr id="3" name="Symbol zastępczy nagłówka 2">
            <a:extLst>
              <a:ext uri="{FF2B5EF4-FFF2-40B4-BE49-F238E27FC236}">
                <a16:creationId xmlns:a16="http://schemas.microsoft.com/office/drawing/2014/main" id="{82D6CAE9-0536-4528-B821-EBA280E0E0F4}"/>
              </a:ext>
            </a:extLst>
          </p:cNvPr>
          <p:cNvSpPr>
            <a:spLocks noGrp="1"/>
          </p:cNvSpPr>
          <p:nvPr>
            <p:ph type="hdr" sz="quarter"/>
          </p:nvPr>
        </p:nvSpPr>
        <p:spPr/>
        <p:txBody>
          <a:bodyPr/>
          <a:lstStyle/>
          <a:p>
            <a:pPr>
              <a:defRPr/>
            </a:pPr>
            <a:r>
              <a:rPr lang="pl-PL"/>
              <a:t>Szkolenie z zakresu dofinansowania oraz zasad wypełniania wniosków w ramach programu Czyste Powietrze</a:t>
            </a:r>
          </a:p>
        </p:txBody>
      </p:sp>
      <p:sp>
        <p:nvSpPr>
          <p:cNvPr id="4" name="Symbol zastępczy daty 3">
            <a:extLst>
              <a:ext uri="{FF2B5EF4-FFF2-40B4-BE49-F238E27FC236}">
                <a16:creationId xmlns:a16="http://schemas.microsoft.com/office/drawing/2014/main" id="{87D8174A-16CA-4C30-B47B-E1B076F20B81}"/>
              </a:ext>
            </a:extLst>
          </p:cNvPr>
          <p:cNvSpPr>
            <a:spLocks noGrp="1"/>
          </p:cNvSpPr>
          <p:nvPr>
            <p:ph type="dt" idx="1"/>
          </p:nvPr>
        </p:nvSpPr>
        <p:spPr/>
        <p:txBody>
          <a:bodyPr/>
          <a:lstStyle/>
          <a:p>
            <a:pPr>
              <a:defRPr/>
            </a:pPr>
            <a:r>
              <a:rPr lang="pl-PL"/>
              <a:t>2019-05-14</a:t>
            </a:r>
          </a:p>
        </p:txBody>
      </p:sp>
    </p:spTree>
    <p:extLst>
      <p:ext uri="{BB962C8B-B14F-4D97-AF65-F5344CB8AC3E}">
        <p14:creationId xmlns:p14="http://schemas.microsoft.com/office/powerpoint/2010/main" val="1693854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ymbol zastępczy obrazu slajdu 1">
            <a:extLst>
              <a:ext uri="{FF2B5EF4-FFF2-40B4-BE49-F238E27FC236}">
                <a16:creationId xmlns:a16="http://schemas.microsoft.com/office/drawing/2014/main" id="{355E8165-8D5E-4BA9-A1A9-D8492FD90AE4}"/>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Symbol zastępczy notatek 2">
            <a:extLst>
              <a:ext uri="{FF2B5EF4-FFF2-40B4-BE49-F238E27FC236}">
                <a16:creationId xmlns:a16="http://schemas.microsoft.com/office/drawing/2014/main" id="{C1B01525-771A-4B6F-A817-B3C9E272A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t>Klasy efektywności energetycznej określone są w Rozporządzeniu delegowanym Komisji (UE) nr 811/2013 z dnia 18 lutego 2013 r., uzupełniającym dyrektywę Parlamentu Europejskiego i Rady 2010/30/UE w odniesieniu do etykiet efektywności energetycznej dla ogrzewaczy pomieszczeń, ogrzewaczy wielofunkcyjnych, zestawów zawierających ogrzewacz pomieszczeń, regulator temperatury i urządzenie słoneczne oraz zestawów zawierających ogrzewacz wielofunkcyjny, regulator temperatury i urządzenie słoneczne</a:t>
            </a:r>
          </a:p>
          <a:p>
            <a:endParaRPr lang="pl-PL" altLang="pl-PL"/>
          </a:p>
          <a:p>
            <a:endParaRPr lang="pl-PL" altLang="pl-PL"/>
          </a:p>
        </p:txBody>
      </p:sp>
      <p:sp>
        <p:nvSpPr>
          <p:cNvPr id="2" name="Symbol zastępczy stopki 1">
            <a:extLst>
              <a:ext uri="{FF2B5EF4-FFF2-40B4-BE49-F238E27FC236}">
                <a16:creationId xmlns:a16="http://schemas.microsoft.com/office/drawing/2014/main" id="{F17E6536-661D-4FA3-9E8D-53A2B49236F7}"/>
              </a:ext>
            </a:extLst>
          </p:cNvPr>
          <p:cNvSpPr>
            <a:spLocks noGrp="1"/>
          </p:cNvSpPr>
          <p:nvPr>
            <p:ph type="ftr" sz="quarter" idx="4"/>
          </p:nvPr>
        </p:nvSpPr>
        <p:spPr/>
        <p:txBody>
          <a:bodyPr/>
          <a:lstStyle/>
          <a:p>
            <a:pPr>
              <a:defRPr/>
            </a:pPr>
            <a:r>
              <a:rPr lang="pl-PL"/>
              <a:t>Referat Pozyskiwania Środków Zewnętrznych, Urząd Gminy Żabia Wola, fundusze@zabiawola.pl</a:t>
            </a:r>
          </a:p>
        </p:txBody>
      </p:sp>
      <p:sp>
        <p:nvSpPr>
          <p:cNvPr id="3" name="Symbol zastępczy nagłówka 2">
            <a:extLst>
              <a:ext uri="{FF2B5EF4-FFF2-40B4-BE49-F238E27FC236}">
                <a16:creationId xmlns:a16="http://schemas.microsoft.com/office/drawing/2014/main" id="{DA604B66-749C-497D-A5E3-92E8897F828B}"/>
              </a:ext>
            </a:extLst>
          </p:cNvPr>
          <p:cNvSpPr>
            <a:spLocks noGrp="1"/>
          </p:cNvSpPr>
          <p:nvPr>
            <p:ph type="hdr" sz="quarter"/>
          </p:nvPr>
        </p:nvSpPr>
        <p:spPr/>
        <p:txBody>
          <a:bodyPr/>
          <a:lstStyle/>
          <a:p>
            <a:pPr>
              <a:defRPr/>
            </a:pPr>
            <a:r>
              <a:rPr lang="pl-PL"/>
              <a:t>Szkolenie z zakresu dofinansowania oraz zasad wypełniania wniosków w ramach programu Czyste Powietrze</a:t>
            </a:r>
          </a:p>
        </p:txBody>
      </p:sp>
      <p:sp>
        <p:nvSpPr>
          <p:cNvPr id="4" name="Symbol zastępczy daty 3">
            <a:extLst>
              <a:ext uri="{FF2B5EF4-FFF2-40B4-BE49-F238E27FC236}">
                <a16:creationId xmlns:a16="http://schemas.microsoft.com/office/drawing/2014/main" id="{64E9504E-1E85-4324-8651-D86EBFE862D9}"/>
              </a:ext>
            </a:extLst>
          </p:cNvPr>
          <p:cNvSpPr>
            <a:spLocks noGrp="1"/>
          </p:cNvSpPr>
          <p:nvPr>
            <p:ph type="dt" idx="1"/>
          </p:nvPr>
        </p:nvSpPr>
        <p:spPr/>
        <p:txBody>
          <a:bodyPr/>
          <a:lstStyle/>
          <a:p>
            <a:pPr>
              <a:defRPr/>
            </a:pPr>
            <a:r>
              <a:rPr lang="pl-PL"/>
              <a:t>2019-05-14</a:t>
            </a:r>
          </a:p>
        </p:txBody>
      </p:sp>
    </p:spTree>
    <p:extLst>
      <p:ext uri="{BB962C8B-B14F-4D97-AF65-F5344CB8AC3E}">
        <p14:creationId xmlns:p14="http://schemas.microsoft.com/office/powerpoint/2010/main" val="1693854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ymbol zastępczy obrazu slajdu 1">
            <a:extLst>
              <a:ext uri="{FF2B5EF4-FFF2-40B4-BE49-F238E27FC236}">
                <a16:creationId xmlns:a16="http://schemas.microsoft.com/office/drawing/2014/main" id="{FF0D7900-0C60-4D8E-973A-77B24A26E99D}"/>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Symbol zastępczy notatek 2">
            <a:extLst>
              <a:ext uri="{FF2B5EF4-FFF2-40B4-BE49-F238E27FC236}">
                <a16:creationId xmlns:a16="http://schemas.microsoft.com/office/drawing/2014/main" id="{BE086FF9-C4AE-48F8-AC80-D0D1DA6408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ea typeface="Times New Roman" panose="02020603050405020304" pitchFamily="18" charset="0"/>
                <a:cs typeface="Times-Roman"/>
              </a:rPr>
              <a:t>Oświadczenie, iż dokonano analizy możliwości przyłączenia do m.s.c. – jest we wniosku</a:t>
            </a:r>
            <a:endParaRPr lang="pl-PL" altLang="pl-PL">
              <a:latin typeface="Times New Roman" panose="02020603050405020304" pitchFamily="18" charset="0"/>
              <a:ea typeface="Times New Roman" panose="02020603050405020304" pitchFamily="18" charset="0"/>
              <a:cs typeface="Times-Roman"/>
            </a:endParaRPr>
          </a:p>
          <a:p>
            <a:endParaRPr lang="pl-PL" altLang="pl-PL">
              <a:ea typeface="Times New Roman" panose="02020603050405020304" pitchFamily="18" charset="0"/>
              <a:cs typeface="Times-Roman"/>
            </a:endParaRPr>
          </a:p>
        </p:txBody>
      </p:sp>
      <p:sp>
        <p:nvSpPr>
          <p:cNvPr id="2" name="Symbol zastępczy stopki 1">
            <a:extLst>
              <a:ext uri="{FF2B5EF4-FFF2-40B4-BE49-F238E27FC236}">
                <a16:creationId xmlns:a16="http://schemas.microsoft.com/office/drawing/2014/main" id="{8206D823-4DAD-4799-89F5-0D8ECCB529DC}"/>
              </a:ext>
            </a:extLst>
          </p:cNvPr>
          <p:cNvSpPr>
            <a:spLocks noGrp="1"/>
          </p:cNvSpPr>
          <p:nvPr>
            <p:ph type="ftr" sz="quarter" idx="4"/>
          </p:nvPr>
        </p:nvSpPr>
        <p:spPr/>
        <p:txBody>
          <a:bodyPr/>
          <a:lstStyle/>
          <a:p>
            <a:pPr>
              <a:defRPr/>
            </a:pPr>
            <a:r>
              <a:rPr lang="pl-PL"/>
              <a:t>Referat Pozyskiwania Środków Zewnętrznych, Urząd Gminy Żabia Wola, fundusze@zabiawola.pl</a:t>
            </a:r>
          </a:p>
        </p:txBody>
      </p:sp>
      <p:sp>
        <p:nvSpPr>
          <p:cNvPr id="3" name="Symbol zastępczy nagłówka 2">
            <a:extLst>
              <a:ext uri="{FF2B5EF4-FFF2-40B4-BE49-F238E27FC236}">
                <a16:creationId xmlns:a16="http://schemas.microsoft.com/office/drawing/2014/main" id="{C9F2050B-9BAC-40ED-A988-9E20F115EFBF}"/>
              </a:ext>
            </a:extLst>
          </p:cNvPr>
          <p:cNvSpPr>
            <a:spLocks noGrp="1"/>
          </p:cNvSpPr>
          <p:nvPr>
            <p:ph type="hdr" sz="quarter"/>
          </p:nvPr>
        </p:nvSpPr>
        <p:spPr/>
        <p:txBody>
          <a:bodyPr/>
          <a:lstStyle/>
          <a:p>
            <a:pPr>
              <a:defRPr/>
            </a:pPr>
            <a:r>
              <a:rPr lang="pl-PL"/>
              <a:t>Szkolenie z zakresu dofinansowania oraz zasad wypełniania wniosków w ramach programu Czyste Powietrze</a:t>
            </a:r>
          </a:p>
        </p:txBody>
      </p:sp>
      <p:sp>
        <p:nvSpPr>
          <p:cNvPr id="4" name="Symbol zastępczy daty 3">
            <a:extLst>
              <a:ext uri="{FF2B5EF4-FFF2-40B4-BE49-F238E27FC236}">
                <a16:creationId xmlns:a16="http://schemas.microsoft.com/office/drawing/2014/main" id="{D21C666C-6094-4010-B03F-87AB5D458238}"/>
              </a:ext>
            </a:extLst>
          </p:cNvPr>
          <p:cNvSpPr>
            <a:spLocks noGrp="1"/>
          </p:cNvSpPr>
          <p:nvPr>
            <p:ph type="dt" idx="1"/>
          </p:nvPr>
        </p:nvSpPr>
        <p:spPr/>
        <p:txBody>
          <a:bodyPr/>
          <a:lstStyle/>
          <a:p>
            <a:pPr>
              <a:defRPr/>
            </a:pPr>
            <a:r>
              <a:rPr lang="pl-PL"/>
              <a:t>2019-05-14</a:t>
            </a:r>
          </a:p>
        </p:txBody>
      </p:sp>
    </p:spTree>
    <p:extLst>
      <p:ext uri="{BB962C8B-B14F-4D97-AF65-F5344CB8AC3E}">
        <p14:creationId xmlns:p14="http://schemas.microsoft.com/office/powerpoint/2010/main" val="1427279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ymbol zastępczy obrazu slajdu 1">
            <a:extLst>
              <a:ext uri="{FF2B5EF4-FFF2-40B4-BE49-F238E27FC236}">
                <a16:creationId xmlns:a16="http://schemas.microsoft.com/office/drawing/2014/main" id="{A35920EF-321E-4AB3-B271-46AD695C4D82}"/>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Symbol zastępczy notatek 2">
            <a:extLst>
              <a:ext uri="{FF2B5EF4-FFF2-40B4-BE49-F238E27FC236}">
                <a16:creationId xmlns:a16="http://schemas.microsoft.com/office/drawing/2014/main" id="{6DBCEAD7-CF19-4409-8FC0-FAB159FAE0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b="1" dirty="0"/>
              <a:t>Dyskusja - pytania do prowadzącego</a:t>
            </a:r>
            <a:endParaRPr lang="pl-PL" altLang="pl-PL" dirty="0"/>
          </a:p>
          <a:p>
            <a:r>
              <a:rPr lang="pl-PL" altLang="pl-PL" dirty="0"/>
              <a:t>Eksperci przygotowując się do poprowadzenia spotkania będą mogli dodatkowo skorzystać z materiałów przygotowanych przez resort środowiska, w tym zbioru najczęściej zadawanych przez społeczeństwo pytań i przygotowanych przez Ministerstwo odpowiedzi.</a:t>
            </a:r>
          </a:p>
          <a:p>
            <a:r>
              <a:rPr lang="pl-PL" altLang="pl-PL" dirty="0"/>
              <a:t>Ponadto, na każdym spotkaniu będą dystrybuowane specjalnie przygotowane na ten cel materiały informacyjno-edukacyjne z odniesieniem do strony internetowej Ministerstwa Środowiska poświęconej projektowi www.mos.gov.pl/czystepowietrze</a:t>
            </a:r>
          </a:p>
          <a:p>
            <a:r>
              <a:rPr lang="pl-PL" altLang="pl-PL" b="1" dirty="0"/>
              <a:t>Zakończenie spotkania</a:t>
            </a:r>
            <a:endParaRPr lang="pl-PL" altLang="pl-PL" dirty="0"/>
          </a:p>
          <a:p>
            <a:r>
              <a:rPr lang="pl-PL" altLang="pl-PL" dirty="0"/>
              <a:t>W szczególności Ekspert powinien podkreślić, gdzie uczestnicy danego spotkania mogą uzyskać pomoc przy ubieganiu się o dofinansowanie, wskazać konkretny </a:t>
            </a:r>
            <a:r>
              <a:rPr lang="pl-PL" altLang="pl-PL" dirty="0" err="1"/>
              <a:t>WFOŚiGW</a:t>
            </a:r>
            <a:r>
              <a:rPr lang="pl-PL" altLang="pl-PL" dirty="0"/>
              <a:t> bądź oddział BOŚ Banku (adres, infolinia). </a:t>
            </a:r>
          </a:p>
          <a:p>
            <a:endParaRPr lang="pl-PL" altLang="pl-PL" dirty="0"/>
          </a:p>
        </p:txBody>
      </p:sp>
      <p:sp>
        <p:nvSpPr>
          <p:cNvPr id="2" name="Symbol zastępczy stopki 1">
            <a:extLst>
              <a:ext uri="{FF2B5EF4-FFF2-40B4-BE49-F238E27FC236}">
                <a16:creationId xmlns:a16="http://schemas.microsoft.com/office/drawing/2014/main" id="{7B2CC160-7DE8-433B-906C-8324316B47D2}"/>
              </a:ext>
            </a:extLst>
          </p:cNvPr>
          <p:cNvSpPr>
            <a:spLocks noGrp="1"/>
          </p:cNvSpPr>
          <p:nvPr>
            <p:ph type="ftr" sz="quarter" idx="4"/>
          </p:nvPr>
        </p:nvSpPr>
        <p:spPr/>
        <p:txBody>
          <a:bodyPr/>
          <a:lstStyle/>
          <a:p>
            <a:pPr>
              <a:defRPr/>
            </a:pPr>
            <a:r>
              <a:rPr lang="pl-PL"/>
              <a:t>Referat Pozyskiwania Środków Zewnętrznych, Urząd Gminy Żabia Wola, fundusze@zabiawola.pl</a:t>
            </a:r>
          </a:p>
        </p:txBody>
      </p:sp>
      <p:sp>
        <p:nvSpPr>
          <p:cNvPr id="3" name="Symbol zastępczy nagłówka 2">
            <a:extLst>
              <a:ext uri="{FF2B5EF4-FFF2-40B4-BE49-F238E27FC236}">
                <a16:creationId xmlns:a16="http://schemas.microsoft.com/office/drawing/2014/main" id="{4DE3A929-BBE6-4C93-B482-CD91491BE105}"/>
              </a:ext>
            </a:extLst>
          </p:cNvPr>
          <p:cNvSpPr>
            <a:spLocks noGrp="1"/>
          </p:cNvSpPr>
          <p:nvPr>
            <p:ph type="hdr" sz="quarter"/>
          </p:nvPr>
        </p:nvSpPr>
        <p:spPr/>
        <p:txBody>
          <a:bodyPr/>
          <a:lstStyle/>
          <a:p>
            <a:pPr>
              <a:defRPr/>
            </a:pPr>
            <a:r>
              <a:rPr lang="pl-PL"/>
              <a:t>Szkolenie z zakresu dofinansowania oraz zasad wypełniania wniosków w ramach programu Czyste Powietrze</a:t>
            </a:r>
          </a:p>
        </p:txBody>
      </p:sp>
      <p:sp>
        <p:nvSpPr>
          <p:cNvPr id="4" name="Symbol zastępczy daty 3">
            <a:extLst>
              <a:ext uri="{FF2B5EF4-FFF2-40B4-BE49-F238E27FC236}">
                <a16:creationId xmlns:a16="http://schemas.microsoft.com/office/drawing/2014/main" id="{AE1A3BD7-B484-4DCC-B3AE-3AF9650E6C9C}"/>
              </a:ext>
            </a:extLst>
          </p:cNvPr>
          <p:cNvSpPr>
            <a:spLocks noGrp="1"/>
          </p:cNvSpPr>
          <p:nvPr>
            <p:ph type="dt" idx="1"/>
          </p:nvPr>
        </p:nvSpPr>
        <p:spPr/>
        <p:txBody>
          <a:bodyPr/>
          <a:lstStyle/>
          <a:p>
            <a:pPr>
              <a:defRPr/>
            </a:pPr>
            <a:r>
              <a:rPr lang="pl-PL"/>
              <a:t>2019-05-14</a:t>
            </a:r>
          </a:p>
        </p:txBody>
      </p:sp>
    </p:spTree>
    <p:extLst>
      <p:ext uri="{BB962C8B-B14F-4D97-AF65-F5344CB8AC3E}">
        <p14:creationId xmlns:p14="http://schemas.microsoft.com/office/powerpoint/2010/main" val="632626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ymbol zastępczy obrazu slajdu 1">
            <a:extLst>
              <a:ext uri="{FF2B5EF4-FFF2-40B4-BE49-F238E27FC236}">
                <a16:creationId xmlns:a16="http://schemas.microsoft.com/office/drawing/2014/main" id="{41490520-64B4-4D39-AA72-16291B6B3197}"/>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Symbol zastępczy notatek 2">
            <a:extLst>
              <a:ext uri="{FF2B5EF4-FFF2-40B4-BE49-F238E27FC236}">
                <a16:creationId xmlns:a16="http://schemas.microsoft.com/office/drawing/2014/main" id="{8F6C9661-182C-4C44-AAEB-0E5832003E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t>Prezentacja składa się z trzech części:</a:t>
            </a:r>
          </a:p>
          <a:p>
            <a:r>
              <a:rPr lang="pl-PL" altLang="pl-PL" b="1"/>
              <a:t>Blok dot. edukacji ekologicznej</a:t>
            </a:r>
            <a:r>
              <a:rPr lang="pl-PL" altLang="pl-PL"/>
              <a:t> </a:t>
            </a:r>
          </a:p>
          <a:p>
            <a:r>
              <a:rPr lang="pl-PL" altLang="pl-PL"/>
              <a:t>omówienie definicji, przyczyn i skutków zanieczyszczeń powietrza dla zdrowia i środowiska, w tym przedstawienie jakości powietrza w danym regionie na podstawie dostępnych wiarygodnych urządzeń służących do pomiaru zanieczyszczeń (informacja o aplikacji GIOŚ). </a:t>
            </a:r>
          </a:p>
          <a:p>
            <a:endParaRPr lang="pl-PL" altLang="pl-PL"/>
          </a:p>
        </p:txBody>
      </p:sp>
      <p:sp>
        <p:nvSpPr>
          <p:cNvPr id="2" name="Symbol zastępczy stopki 1">
            <a:extLst>
              <a:ext uri="{FF2B5EF4-FFF2-40B4-BE49-F238E27FC236}">
                <a16:creationId xmlns:a16="http://schemas.microsoft.com/office/drawing/2014/main" id="{62693F76-4CCD-4407-B4D6-9CE3CE7D98CF}"/>
              </a:ext>
            </a:extLst>
          </p:cNvPr>
          <p:cNvSpPr>
            <a:spLocks noGrp="1"/>
          </p:cNvSpPr>
          <p:nvPr>
            <p:ph type="ftr" sz="quarter" idx="4"/>
          </p:nvPr>
        </p:nvSpPr>
        <p:spPr/>
        <p:txBody>
          <a:bodyPr/>
          <a:lstStyle/>
          <a:p>
            <a:pPr>
              <a:defRPr/>
            </a:pPr>
            <a:r>
              <a:rPr lang="pl-PL"/>
              <a:t>Referat Pozyskiwania Środków Zewnętrznych, Urząd Gminy Żabia Wola, fundusze@zabiawola.pl</a:t>
            </a:r>
          </a:p>
        </p:txBody>
      </p:sp>
      <p:sp>
        <p:nvSpPr>
          <p:cNvPr id="3" name="Symbol zastępczy nagłówka 2">
            <a:extLst>
              <a:ext uri="{FF2B5EF4-FFF2-40B4-BE49-F238E27FC236}">
                <a16:creationId xmlns:a16="http://schemas.microsoft.com/office/drawing/2014/main" id="{0641D445-75D3-4F73-81F1-8FC8FE1EE59F}"/>
              </a:ext>
            </a:extLst>
          </p:cNvPr>
          <p:cNvSpPr>
            <a:spLocks noGrp="1"/>
          </p:cNvSpPr>
          <p:nvPr>
            <p:ph type="hdr" sz="quarter"/>
          </p:nvPr>
        </p:nvSpPr>
        <p:spPr/>
        <p:txBody>
          <a:bodyPr/>
          <a:lstStyle/>
          <a:p>
            <a:pPr>
              <a:defRPr/>
            </a:pPr>
            <a:r>
              <a:rPr lang="pl-PL"/>
              <a:t>Szkolenie z zakresu dofinansowania oraz zasad wypełniania wniosków w ramach programu Czyste Powietrze</a:t>
            </a:r>
          </a:p>
        </p:txBody>
      </p:sp>
      <p:sp>
        <p:nvSpPr>
          <p:cNvPr id="4" name="Symbol zastępczy daty 3">
            <a:extLst>
              <a:ext uri="{FF2B5EF4-FFF2-40B4-BE49-F238E27FC236}">
                <a16:creationId xmlns:a16="http://schemas.microsoft.com/office/drawing/2014/main" id="{AE7B3A4F-2550-43B7-B673-DA6842D90DA4}"/>
              </a:ext>
            </a:extLst>
          </p:cNvPr>
          <p:cNvSpPr>
            <a:spLocks noGrp="1"/>
          </p:cNvSpPr>
          <p:nvPr>
            <p:ph type="dt" idx="1"/>
          </p:nvPr>
        </p:nvSpPr>
        <p:spPr/>
        <p:txBody>
          <a:bodyPr/>
          <a:lstStyle/>
          <a:p>
            <a:pPr>
              <a:defRPr/>
            </a:pPr>
            <a:r>
              <a:rPr lang="pl-PL"/>
              <a:t>2019-05-14</a:t>
            </a:r>
          </a:p>
        </p:txBody>
      </p:sp>
    </p:spTree>
    <p:extLst>
      <p:ext uri="{BB962C8B-B14F-4D97-AF65-F5344CB8AC3E}">
        <p14:creationId xmlns:p14="http://schemas.microsoft.com/office/powerpoint/2010/main" val="948286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5" name="Symbol zastępczy stopki 4">
            <a:extLst>
              <a:ext uri="{FF2B5EF4-FFF2-40B4-BE49-F238E27FC236}">
                <a16:creationId xmlns:a16="http://schemas.microsoft.com/office/drawing/2014/main" id="{1769AA06-C26A-464A-A4D8-1166DA072EBB}"/>
              </a:ext>
            </a:extLst>
          </p:cNvPr>
          <p:cNvSpPr>
            <a:spLocks noGrp="1"/>
          </p:cNvSpPr>
          <p:nvPr>
            <p:ph type="ftr" sz="quarter" idx="4"/>
          </p:nvPr>
        </p:nvSpPr>
        <p:spPr/>
        <p:txBody>
          <a:bodyPr/>
          <a:lstStyle/>
          <a:p>
            <a:pPr>
              <a:defRPr/>
            </a:pPr>
            <a:r>
              <a:rPr lang="pl-PL"/>
              <a:t>Referat Pozyskiwania Środków Zewnętrznych, Urząd Gminy Żabia Wola, fundusze@zabiawola.pl</a:t>
            </a:r>
          </a:p>
        </p:txBody>
      </p:sp>
      <p:sp>
        <p:nvSpPr>
          <p:cNvPr id="6" name="Symbol zastępczy nagłówka 5">
            <a:extLst>
              <a:ext uri="{FF2B5EF4-FFF2-40B4-BE49-F238E27FC236}">
                <a16:creationId xmlns:a16="http://schemas.microsoft.com/office/drawing/2014/main" id="{AA3128F2-4579-4D8B-9E55-BFF5942FDEC7}"/>
              </a:ext>
            </a:extLst>
          </p:cNvPr>
          <p:cNvSpPr>
            <a:spLocks noGrp="1"/>
          </p:cNvSpPr>
          <p:nvPr>
            <p:ph type="hdr" sz="quarter"/>
          </p:nvPr>
        </p:nvSpPr>
        <p:spPr/>
        <p:txBody>
          <a:bodyPr/>
          <a:lstStyle/>
          <a:p>
            <a:pPr>
              <a:defRPr/>
            </a:pPr>
            <a:r>
              <a:rPr lang="pl-PL"/>
              <a:t>Szkolenie z zakresu dofinansowania oraz zasad wypełniania wniosków w ramach programu Czyste Powietrze</a:t>
            </a:r>
          </a:p>
        </p:txBody>
      </p:sp>
      <p:sp>
        <p:nvSpPr>
          <p:cNvPr id="7" name="Symbol zastępczy daty 6">
            <a:extLst>
              <a:ext uri="{FF2B5EF4-FFF2-40B4-BE49-F238E27FC236}">
                <a16:creationId xmlns:a16="http://schemas.microsoft.com/office/drawing/2014/main" id="{06A9FB9B-5D63-4A3F-A970-59AE6253C139}"/>
              </a:ext>
            </a:extLst>
          </p:cNvPr>
          <p:cNvSpPr>
            <a:spLocks noGrp="1"/>
          </p:cNvSpPr>
          <p:nvPr>
            <p:ph type="dt" idx="1"/>
          </p:nvPr>
        </p:nvSpPr>
        <p:spPr/>
        <p:txBody>
          <a:bodyPr/>
          <a:lstStyle/>
          <a:p>
            <a:pPr>
              <a:defRPr/>
            </a:pPr>
            <a:r>
              <a:rPr lang="pl-PL"/>
              <a:t>2019-05-14</a:t>
            </a:r>
          </a:p>
        </p:txBody>
      </p:sp>
    </p:spTree>
    <p:extLst>
      <p:ext uri="{BB962C8B-B14F-4D97-AF65-F5344CB8AC3E}">
        <p14:creationId xmlns:p14="http://schemas.microsoft.com/office/powerpoint/2010/main" val="2897478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ymbol zastępczy obrazu slajdu 1">
            <a:extLst>
              <a:ext uri="{FF2B5EF4-FFF2-40B4-BE49-F238E27FC236}">
                <a16:creationId xmlns:a16="http://schemas.microsoft.com/office/drawing/2014/main" id="{A35920EF-321E-4AB3-B271-46AD695C4D82}"/>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Symbol zastępczy notatek 2">
            <a:extLst>
              <a:ext uri="{FF2B5EF4-FFF2-40B4-BE49-F238E27FC236}">
                <a16:creationId xmlns:a16="http://schemas.microsoft.com/office/drawing/2014/main" id="{6DBCEAD7-CF19-4409-8FC0-FAB159FAE0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b="1" dirty="0"/>
              <a:t>Dyskusja - pytania do prowadzącego</a:t>
            </a:r>
            <a:endParaRPr lang="pl-PL" altLang="pl-PL" dirty="0"/>
          </a:p>
          <a:p>
            <a:r>
              <a:rPr lang="pl-PL" altLang="pl-PL" dirty="0"/>
              <a:t>Eksperci przygotowując się do poprowadzenia spotkania będą mogli dodatkowo skorzystać z materiałów przygotowanych przez resort środowiska, w tym zbioru najczęściej zadawanych przez społeczeństwo pytań i przygotowanych przez Ministerstwo odpowiedzi.</a:t>
            </a:r>
          </a:p>
          <a:p>
            <a:r>
              <a:rPr lang="pl-PL" altLang="pl-PL" dirty="0"/>
              <a:t>Ponadto, na każdym spotkaniu będą dystrybuowane specjalnie przygotowane na ten cel materiały informacyjno-edukacyjne z odniesieniem do strony internetowej Ministerstwa Środowiska poświęconej projektowi www.mos.gov.pl/czystepowietrze</a:t>
            </a:r>
          </a:p>
          <a:p>
            <a:r>
              <a:rPr lang="pl-PL" altLang="pl-PL" b="1" dirty="0"/>
              <a:t>Zakończenie spotkania</a:t>
            </a:r>
            <a:endParaRPr lang="pl-PL" altLang="pl-PL" dirty="0"/>
          </a:p>
          <a:p>
            <a:r>
              <a:rPr lang="pl-PL" altLang="pl-PL" dirty="0"/>
              <a:t>W szczególności Ekspert powinien podkreślić, gdzie uczestnicy danego spotkania mogą uzyskać pomoc przy ubieganiu się o dofinansowanie, wskazać konkretny </a:t>
            </a:r>
            <a:r>
              <a:rPr lang="pl-PL" altLang="pl-PL" dirty="0" err="1"/>
              <a:t>WFOŚiGW</a:t>
            </a:r>
            <a:r>
              <a:rPr lang="pl-PL" altLang="pl-PL" dirty="0"/>
              <a:t> bądź oddział BOŚ Banku (adres, infolinia). </a:t>
            </a:r>
          </a:p>
          <a:p>
            <a:endParaRPr lang="pl-PL" altLang="pl-PL" dirty="0"/>
          </a:p>
        </p:txBody>
      </p:sp>
      <p:sp>
        <p:nvSpPr>
          <p:cNvPr id="2" name="Symbol zastępczy stopki 1">
            <a:extLst>
              <a:ext uri="{FF2B5EF4-FFF2-40B4-BE49-F238E27FC236}">
                <a16:creationId xmlns:a16="http://schemas.microsoft.com/office/drawing/2014/main" id="{327E1C9B-9900-4F9D-8358-CBAC89E2BC87}"/>
              </a:ext>
            </a:extLst>
          </p:cNvPr>
          <p:cNvSpPr>
            <a:spLocks noGrp="1"/>
          </p:cNvSpPr>
          <p:nvPr>
            <p:ph type="ftr" sz="quarter" idx="4"/>
          </p:nvPr>
        </p:nvSpPr>
        <p:spPr/>
        <p:txBody>
          <a:bodyPr/>
          <a:lstStyle/>
          <a:p>
            <a:pPr>
              <a:defRPr/>
            </a:pPr>
            <a:r>
              <a:rPr lang="pl-PL"/>
              <a:t>Referat Pozyskiwania Środków Zewnętrznych, Urząd Gminy Żabia Wola, fundusze@zabiawola.pl</a:t>
            </a:r>
          </a:p>
        </p:txBody>
      </p:sp>
      <p:sp>
        <p:nvSpPr>
          <p:cNvPr id="3" name="Symbol zastępczy nagłówka 2">
            <a:extLst>
              <a:ext uri="{FF2B5EF4-FFF2-40B4-BE49-F238E27FC236}">
                <a16:creationId xmlns:a16="http://schemas.microsoft.com/office/drawing/2014/main" id="{923B49E7-3BDA-4C91-B23B-E702C213EE61}"/>
              </a:ext>
            </a:extLst>
          </p:cNvPr>
          <p:cNvSpPr>
            <a:spLocks noGrp="1"/>
          </p:cNvSpPr>
          <p:nvPr>
            <p:ph type="hdr" sz="quarter"/>
          </p:nvPr>
        </p:nvSpPr>
        <p:spPr/>
        <p:txBody>
          <a:bodyPr/>
          <a:lstStyle/>
          <a:p>
            <a:pPr>
              <a:defRPr/>
            </a:pPr>
            <a:r>
              <a:rPr lang="pl-PL"/>
              <a:t>Szkolenie z zakresu dofinansowania oraz zasad wypełniania wniosków w ramach programu Czyste Powietrze</a:t>
            </a:r>
          </a:p>
        </p:txBody>
      </p:sp>
      <p:sp>
        <p:nvSpPr>
          <p:cNvPr id="4" name="Symbol zastępczy daty 3">
            <a:extLst>
              <a:ext uri="{FF2B5EF4-FFF2-40B4-BE49-F238E27FC236}">
                <a16:creationId xmlns:a16="http://schemas.microsoft.com/office/drawing/2014/main" id="{6FC33C7F-A02D-45E9-BEF9-2C9DD886885F}"/>
              </a:ext>
            </a:extLst>
          </p:cNvPr>
          <p:cNvSpPr>
            <a:spLocks noGrp="1"/>
          </p:cNvSpPr>
          <p:nvPr>
            <p:ph type="dt" idx="1"/>
          </p:nvPr>
        </p:nvSpPr>
        <p:spPr/>
        <p:txBody>
          <a:bodyPr/>
          <a:lstStyle/>
          <a:p>
            <a:pPr>
              <a:defRPr/>
            </a:pPr>
            <a:r>
              <a:rPr lang="pl-PL"/>
              <a:t>2019-05-14</a:t>
            </a:r>
          </a:p>
        </p:txBody>
      </p:sp>
    </p:spTree>
    <p:extLst>
      <p:ext uri="{BB962C8B-B14F-4D97-AF65-F5344CB8AC3E}">
        <p14:creationId xmlns:p14="http://schemas.microsoft.com/office/powerpoint/2010/main" val="3284991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ymbol zastępczy obrazu slajdu 1">
            <a:extLst>
              <a:ext uri="{FF2B5EF4-FFF2-40B4-BE49-F238E27FC236}">
                <a16:creationId xmlns:a16="http://schemas.microsoft.com/office/drawing/2014/main" id="{A35920EF-321E-4AB3-B271-46AD695C4D82}"/>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Symbol zastępczy notatek 2">
            <a:extLst>
              <a:ext uri="{FF2B5EF4-FFF2-40B4-BE49-F238E27FC236}">
                <a16:creationId xmlns:a16="http://schemas.microsoft.com/office/drawing/2014/main" id="{6DBCEAD7-CF19-4409-8FC0-FAB159FAE0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b="1" dirty="0"/>
              <a:t>Dyskusja - pytania do prowadzącego</a:t>
            </a:r>
            <a:endParaRPr lang="pl-PL" altLang="pl-PL" dirty="0"/>
          </a:p>
          <a:p>
            <a:r>
              <a:rPr lang="pl-PL" altLang="pl-PL" dirty="0"/>
              <a:t>Eksperci przygotowując się do poprowadzenia spotkania będą mogli dodatkowo skorzystać z materiałów przygotowanych przez resort środowiska, w tym zbioru najczęściej zadawanych przez społeczeństwo pytań i przygotowanych przez Ministerstwo odpowiedzi.</a:t>
            </a:r>
          </a:p>
          <a:p>
            <a:r>
              <a:rPr lang="pl-PL" altLang="pl-PL" dirty="0"/>
              <a:t>Ponadto, na każdym spotkaniu będą dystrybuowane specjalnie przygotowane na ten cel materiały informacyjno-edukacyjne z odniesieniem do strony internetowej Ministerstwa Środowiska poświęconej projektowi www.mos.gov.pl/czystepowietrze</a:t>
            </a:r>
          </a:p>
          <a:p>
            <a:r>
              <a:rPr lang="pl-PL" altLang="pl-PL" b="1" dirty="0"/>
              <a:t>Zakończenie spotkania</a:t>
            </a:r>
            <a:endParaRPr lang="pl-PL" altLang="pl-PL" dirty="0"/>
          </a:p>
          <a:p>
            <a:r>
              <a:rPr lang="pl-PL" altLang="pl-PL" dirty="0"/>
              <a:t>W szczególności Ekspert powinien podkreślić, gdzie uczestnicy danego spotkania mogą uzyskać pomoc przy ubieganiu się o dofinansowanie, wskazać konkretny </a:t>
            </a:r>
            <a:r>
              <a:rPr lang="pl-PL" altLang="pl-PL" dirty="0" err="1"/>
              <a:t>WFOŚiGW</a:t>
            </a:r>
            <a:r>
              <a:rPr lang="pl-PL" altLang="pl-PL" dirty="0"/>
              <a:t> bądź oddział BOŚ Banku (adres, infolinia). </a:t>
            </a:r>
          </a:p>
          <a:p>
            <a:endParaRPr lang="pl-PL" altLang="pl-PL" dirty="0"/>
          </a:p>
        </p:txBody>
      </p:sp>
      <p:sp>
        <p:nvSpPr>
          <p:cNvPr id="2" name="Symbol zastępczy stopki 1">
            <a:extLst>
              <a:ext uri="{FF2B5EF4-FFF2-40B4-BE49-F238E27FC236}">
                <a16:creationId xmlns:a16="http://schemas.microsoft.com/office/drawing/2014/main" id="{21E5308B-584C-47BA-8B4F-989863838856}"/>
              </a:ext>
            </a:extLst>
          </p:cNvPr>
          <p:cNvSpPr>
            <a:spLocks noGrp="1"/>
          </p:cNvSpPr>
          <p:nvPr>
            <p:ph type="ftr" sz="quarter" idx="4"/>
          </p:nvPr>
        </p:nvSpPr>
        <p:spPr/>
        <p:txBody>
          <a:bodyPr/>
          <a:lstStyle/>
          <a:p>
            <a:pPr>
              <a:defRPr/>
            </a:pPr>
            <a:r>
              <a:rPr lang="pl-PL"/>
              <a:t>Referat Pozyskiwania Środków Zewnętrznych, Urząd Gminy Żabia Wola, fundusze@zabiawola.pl</a:t>
            </a:r>
          </a:p>
        </p:txBody>
      </p:sp>
      <p:sp>
        <p:nvSpPr>
          <p:cNvPr id="3" name="Symbol zastępczy nagłówka 2">
            <a:extLst>
              <a:ext uri="{FF2B5EF4-FFF2-40B4-BE49-F238E27FC236}">
                <a16:creationId xmlns:a16="http://schemas.microsoft.com/office/drawing/2014/main" id="{D61A2293-BDF2-46F0-BC24-AF32E391BA45}"/>
              </a:ext>
            </a:extLst>
          </p:cNvPr>
          <p:cNvSpPr>
            <a:spLocks noGrp="1"/>
          </p:cNvSpPr>
          <p:nvPr>
            <p:ph type="hdr" sz="quarter"/>
          </p:nvPr>
        </p:nvSpPr>
        <p:spPr/>
        <p:txBody>
          <a:bodyPr/>
          <a:lstStyle/>
          <a:p>
            <a:pPr>
              <a:defRPr/>
            </a:pPr>
            <a:r>
              <a:rPr lang="pl-PL"/>
              <a:t>Szkolenie z zakresu dofinansowania oraz zasad wypełniania wniosków w ramach programu Czyste Powietrze</a:t>
            </a:r>
          </a:p>
        </p:txBody>
      </p:sp>
      <p:sp>
        <p:nvSpPr>
          <p:cNvPr id="4" name="Symbol zastępczy daty 3">
            <a:extLst>
              <a:ext uri="{FF2B5EF4-FFF2-40B4-BE49-F238E27FC236}">
                <a16:creationId xmlns:a16="http://schemas.microsoft.com/office/drawing/2014/main" id="{888D7D15-6DD0-4DEB-A2EF-2CFF70690B1A}"/>
              </a:ext>
            </a:extLst>
          </p:cNvPr>
          <p:cNvSpPr>
            <a:spLocks noGrp="1"/>
          </p:cNvSpPr>
          <p:nvPr>
            <p:ph type="dt" idx="1"/>
          </p:nvPr>
        </p:nvSpPr>
        <p:spPr/>
        <p:txBody>
          <a:bodyPr/>
          <a:lstStyle/>
          <a:p>
            <a:pPr>
              <a:defRPr/>
            </a:pPr>
            <a:r>
              <a:rPr lang="pl-PL"/>
              <a:t>2019-05-14</a:t>
            </a:r>
          </a:p>
        </p:txBody>
      </p:sp>
    </p:spTree>
    <p:extLst>
      <p:ext uri="{BB962C8B-B14F-4D97-AF65-F5344CB8AC3E}">
        <p14:creationId xmlns:p14="http://schemas.microsoft.com/office/powerpoint/2010/main" val="2267734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ymbol zastępczy obrazu slajdu 1">
            <a:extLst>
              <a:ext uri="{FF2B5EF4-FFF2-40B4-BE49-F238E27FC236}">
                <a16:creationId xmlns:a16="http://schemas.microsoft.com/office/drawing/2014/main" id="{A35920EF-321E-4AB3-B271-46AD695C4D82}"/>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Symbol zastępczy notatek 2">
            <a:extLst>
              <a:ext uri="{FF2B5EF4-FFF2-40B4-BE49-F238E27FC236}">
                <a16:creationId xmlns:a16="http://schemas.microsoft.com/office/drawing/2014/main" id="{6DBCEAD7-CF19-4409-8FC0-FAB159FAE0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b="1" dirty="0"/>
              <a:t>Dyskusja - pytania do prowadzącego</a:t>
            </a:r>
            <a:endParaRPr lang="pl-PL" altLang="pl-PL" dirty="0"/>
          </a:p>
          <a:p>
            <a:r>
              <a:rPr lang="pl-PL" altLang="pl-PL" dirty="0"/>
              <a:t>Eksperci przygotowując się do poprowadzenia spotkania będą mogli dodatkowo skorzystać z materiałów przygotowanych przez resort środowiska, w tym zbioru najczęściej zadawanych przez społeczeństwo pytań i przygotowanych przez Ministerstwo odpowiedzi.</a:t>
            </a:r>
          </a:p>
          <a:p>
            <a:r>
              <a:rPr lang="pl-PL" altLang="pl-PL" dirty="0"/>
              <a:t>Ponadto, na każdym spotkaniu będą dystrybuowane specjalnie przygotowane na ten cel materiały informacyjno-edukacyjne z odniesieniem do strony internetowej Ministerstwa Środowiska poświęconej projektowi www.mos.gov.pl/czystepowietrze</a:t>
            </a:r>
          </a:p>
          <a:p>
            <a:r>
              <a:rPr lang="pl-PL" altLang="pl-PL" b="1" dirty="0"/>
              <a:t>Zakończenie spotkania</a:t>
            </a:r>
            <a:endParaRPr lang="pl-PL" altLang="pl-PL" dirty="0"/>
          </a:p>
          <a:p>
            <a:r>
              <a:rPr lang="pl-PL" altLang="pl-PL" dirty="0"/>
              <a:t>W szczególności Ekspert powinien podkreślić, gdzie uczestnicy danego spotkania mogą uzyskać pomoc przy ubieganiu się o dofinansowanie, wskazać konkretny </a:t>
            </a:r>
            <a:r>
              <a:rPr lang="pl-PL" altLang="pl-PL" dirty="0" err="1"/>
              <a:t>WFOŚiGW</a:t>
            </a:r>
            <a:r>
              <a:rPr lang="pl-PL" altLang="pl-PL" dirty="0"/>
              <a:t> bądź oddział BOŚ Banku (adres, infolinia). </a:t>
            </a:r>
          </a:p>
          <a:p>
            <a:endParaRPr lang="pl-PL" altLang="pl-PL" dirty="0"/>
          </a:p>
        </p:txBody>
      </p:sp>
      <p:sp>
        <p:nvSpPr>
          <p:cNvPr id="2" name="Symbol zastępczy stopki 1">
            <a:extLst>
              <a:ext uri="{FF2B5EF4-FFF2-40B4-BE49-F238E27FC236}">
                <a16:creationId xmlns:a16="http://schemas.microsoft.com/office/drawing/2014/main" id="{A7D5CE6F-E15F-49D2-AEE6-9C99D97299EE}"/>
              </a:ext>
            </a:extLst>
          </p:cNvPr>
          <p:cNvSpPr>
            <a:spLocks noGrp="1"/>
          </p:cNvSpPr>
          <p:nvPr>
            <p:ph type="ftr" sz="quarter" idx="4"/>
          </p:nvPr>
        </p:nvSpPr>
        <p:spPr/>
        <p:txBody>
          <a:bodyPr/>
          <a:lstStyle/>
          <a:p>
            <a:pPr>
              <a:defRPr/>
            </a:pPr>
            <a:r>
              <a:rPr lang="pl-PL"/>
              <a:t>Referat Pozyskiwania Środków Zewnętrznych, Urząd Gminy Żabia Wola, fundusze@zabiawola.pl</a:t>
            </a:r>
          </a:p>
        </p:txBody>
      </p:sp>
      <p:sp>
        <p:nvSpPr>
          <p:cNvPr id="3" name="Symbol zastępczy nagłówka 2">
            <a:extLst>
              <a:ext uri="{FF2B5EF4-FFF2-40B4-BE49-F238E27FC236}">
                <a16:creationId xmlns:a16="http://schemas.microsoft.com/office/drawing/2014/main" id="{EE205B6C-28DC-4C5F-88E9-F8538BFDA623}"/>
              </a:ext>
            </a:extLst>
          </p:cNvPr>
          <p:cNvSpPr>
            <a:spLocks noGrp="1"/>
          </p:cNvSpPr>
          <p:nvPr>
            <p:ph type="hdr" sz="quarter"/>
          </p:nvPr>
        </p:nvSpPr>
        <p:spPr/>
        <p:txBody>
          <a:bodyPr/>
          <a:lstStyle/>
          <a:p>
            <a:pPr>
              <a:defRPr/>
            </a:pPr>
            <a:r>
              <a:rPr lang="pl-PL"/>
              <a:t>Szkolenie z zakresu dofinansowania oraz zasad wypełniania wniosków w ramach programu Czyste Powietrze</a:t>
            </a:r>
          </a:p>
        </p:txBody>
      </p:sp>
      <p:sp>
        <p:nvSpPr>
          <p:cNvPr id="4" name="Symbol zastępczy daty 3">
            <a:extLst>
              <a:ext uri="{FF2B5EF4-FFF2-40B4-BE49-F238E27FC236}">
                <a16:creationId xmlns:a16="http://schemas.microsoft.com/office/drawing/2014/main" id="{BF8F0F28-AA61-436E-BF3F-F3229626E3AE}"/>
              </a:ext>
            </a:extLst>
          </p:cNvPr>
          <p:cNvSpPr>
            <a:spLocks noGrp="1"/>
          </p:cNvSpPr>
          <p:nvPr>
            <p:ph type="dt" idx="1"/>
          </p:nvPr>
        </p:nvSpPr>
        <p:spPr/>
        <p:txBody>
          <a:bodyPr/>
          <a:lstStyle/>
          <a:p>
            <a:pPr>
              <a:defRPr/>
            </a:pPr>
            <a:r>
              <a:rPr lang="pl-PL"/>
              <a:t>2019-05-14</a:t>
            </a:r>
          </a:p>
        </p:txBody>
      </p:sp>
    </p:spTree>
    <p:extLst>
      <p:ext uri="{BB962C8B-B14F-4D97-AF65-F5344CB8AC3E}">
        <p14:creationId xmlns:p14="http://schemas.microsoft.com/office/powerpoint/2010/main" val="141234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ymbol zastępczy obrazu slajdu 1">
            <a:extLst>
              <a:ext uri="{FF2B5EF4-FFF2-40B4-BE49-F238E27FC236}">
                <a16:creationId xmlns:a16="http://schemas.microsoft.com/office/drawing/2014/main" id="{09FEE2A6-AAF8-4231-B2C2-4C63E4FAA5FB}"/>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ymbol zastępczy notatek 2">
            <a:extLst>
              <a:ext uri="{FF2B5EF4-FFF2-40B4-BE49-F238E27FC236}">
                <a16:creationId xmlns:a16="http://schemas.microsoft.com/office/drawing/2014/main" id="{781062CC-A206-44F4-BE41-654A4AEF1BCA}"/>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pl-PL" altLang="pl-PL" dirty="0"/>
              <a:t>W przypadku gdy budynek mieszkalny jest we współwłasności kilku osób dofinansowanie przysługuje tylko jednemu współwłaścicielowi, pod warunkiem wyrażenia zgody przez pozostałych współwłaścicieli tego budynku.</a:t>
            </a:r>
          </a:p>
          <a:p>
            <a:pPr>
              <a:defRPr/>
            </a:pPr>
            <a:endParaRPr lang="pl-PL" altLang="pl-PL" dirty="0"/>
          </a:p>
          <a:p>
            <a:pPr>
              <a:defRPr/>
            </a:pPr>
            <a:r>
              <a:rPr lang="pl-PL" b="1" dirty="0"/>
              <a:t>Budynek mieszkalny jednorodzinny</a:t>
            </a:r>
            <a:r>
              <a:rPr lang="pl-PL" dirty="0"/>
              <a:t> (domek jednorodzinny, </a:t>
            </a:r>
            <a:r>
              <a:rPr lang="pl-PL" dirty="0">
                <a:hlinkClick r:id="rId3" tooltip="Willa"/>
              </a:rPr>
              <a:t>willa</a:t>
            </a:r>
            <a:r>
              <a:rPr lang="pl-PL" dirty="0"/>
              <a:t>, dom jednorodzinny wolnostojący, dom jednorodzinny w zabudowie bliźniaczej, </a:t>
            </a:r>
            <a:r>
              <a:rPr lang="pl-PL" dirty="0">
                <a:hlinkClick r:id="rId4" tooltip="Architektura"/>
              </a:rPr>
              <a:t>bliźniak</a:t>
            </a:r>
            <a:r>
              <a:rPr lang="pl-PL" dirty="0"/>
              <a:t>) – budynek wolnostojący albo budynek w zabudowie bliźniaczej, szeregowej lub grupowej, służący zaspokajaniu potrzeb mieszkaniowych, stanowiący konstrukcyjnie samodzielną całość, w którym dopuszcza się wydzielenie nie więcej niż dwóch lokali mieszkalnych albo jednego lokalu mieszkalnego i lokalu użytkowego o powierzchni całkowitej nieprzekraczającej 30% powierzchni całkowitej budynku</a:t>
            </a:r>
            <a:r>
              <a:rPr lang="pl-PL" baseline="30000" dirty="0">
                <a:hlinkClick r:id="rId5"/>
              </a:rPr>
              <a:t>[1]</a:t>
            </a:r>
            <a:r>
              <a:rPr lang="pl-PL" dirty="0"/>
              <a:t>.</a:t>
            </a:r>
          </a:p>
          <a:p>
            <a:pPr>
              <a:defRPr/>
            </a:pPr>
            <a:r>
              <a:rPr lang="pl-PL" dirty="0"/>
              <a:t>Budynki mieszkalne jednorodzinne, wraz z przeznaczonymi dla potrzeb mieszkańców budynkami </a:t>
            </a:r>
            <a:r>
              <a:rPr lang="pl-PL" dirty="0">
                <a:hlinkClick r:id="rId6" tooltip="Garaż"/>
              </a:rPr>
              <a:t>garażowymi</a:t>
            </a:r>
            <a:r>
              <a:rPr lang="pl-PL" dirty="0"/>
              <a:t> i gospodarczymi, wchodzą w skład </a:t>
            </a:r>
            <a:r>
              <a:rPr lang="pl-PL" b="1" dirty="0"/>
              <a:t>zabudowy jednorodzinnej</a:t>
            </a:r>
            <a:r>
              <a:rPr lang="pl-PL" baseline="30000" dirty="0">
                <a:hlinkClick r:id="rId5"/>
              </a:rPr>
              <a:t>[2]</a:t>
            </a:r>
            <a:r>
              <a:rPr lang="pl-PL" dirty="0"/>
              <a:t>.</a:t>
            </a:r>
          </a:p>
          <a:p>
            <a:pPr>
              <a:defRPr/>
            </a:pPr>
            <a:endParaRPr lang="pl-PL" dirty="0"/>
          </a:p>
          <a:p>
            <a:pPr>
              <a:defRPr/>
            </a:pPr>
            <a:r>
              <a:rPr lang="pl-PL" dirty="0"/>
              <a:t>Przypisy:</a:t>
            </a:r>
          </a:p>
          <a:p>
            <a:pPr marL="228234" indent="-228234">
              <a:buFontTx/>
              <a:buAutoNum type="arabicPeriod"/>
              <a:defRPr/>
            </a:pPr>
            <a:r>
              <a:rPr lang="pl-PL" dirty="0"/>
              <a:t>Art. 3 pkt 2a ustawy z dnia 7 lipca 1994 Prawo budowlane </a:t>
            </a:r>
          </a:p>
          <a:p>
            <a:pPr marL="228234" indent="-228234">
              <a:buFontTx/>
              <a:buAutoNum type="arabicPeriod"/>
              <a:defRPr/>
            </a:pPr>
            <a:r>
              <a:rPr lang="pl-PL" dirty="0"/>
              <a:t>§ 3 pkt 2 rozporządzenia Ministra Infrastruktury z dnia 12 kwietnia 2002 r. w sprawie warunków technicznych, jakim powinny odpowiadać budynki i ich usytuowanie</a:t>
            </a:r>
          </a:p>
          <a:p>
            <a:pPr>
              <a:defRPr/>
            </a:pPr>
            <a:endParaRPr lang="pl-PL" altLang="pl-PL" dirty="0"/>
          </a:p>
        </p:txBody>
      </p:sp>
      <p:sp>
        <p:nvSpPr>
          <p:cNvPr id="2" name="Symbol zastępczy stopki 1">
            <a:extLst>
              <a:ext uri="{FF2B5EF4-FFF2-40B4-BE49-F238E27FC236}">
                <a16:creationId xmlns:a16="http://schemas.microsoft.com/office/drawing/2014/main" id="{680885F9-462F-487F-B218-EBCF55588797}"/>
              </a:ext>
            </a:extLst>
          </p:cNvPr>
          <p:cNvSpPr>
            <a:spLocks noGrp="1"/>
          </p:cNvSpPr>
          <p:nvPr>
            <p:ph type="ftr" sz="quarter" idx="4"/>
          </p:nvPr>
        </p:nvSpPr>
        <p:spPr/>
        <p:txBody>
          <a:bodyPr/>
          <a:lstStyle/>
          <a:p>
            <a:pPr>
              <a:defRPr/>
            </a:pPr>
            <a:r>
              <a:rPr lang="pl-PL"/>
              <a:t>Referat Pozyskiwania Środków Zewnętrznych, Urząd Gminy Żabia Wola, fundusze@zabiawola.pl</a:t>
            </a:r>
          </a:p>
        </p:txBody>
      </p:sp>
      <p:sp>
        <p:nvSpPr>
          <p:cNvPr id="3" name="Symbol zastępczy nagłówka 2">
            <a:extLst>
              <a:ext uri="{FF2B5EF4-FFF2-40B4-BE49-F238E27FC236}">
                <a16:creationId xmlns:a16="http://schemas.microsoft.com/office/drawing/2014/main" id="{2255A382-77CC-4834-BF8D-D1FC1EA9EF52}"/>
              </a:ext>
            </a:extLst>
          </p:cNvPr>
          <p:cNvSpPr>
            <a:spLocks noGrp="1"/>
          </p:cNvSpPr>
          <p:nvPr>
            <p:ph type="hdr" sz="quarter"/>
          </p:nvPr>
        </p:nvSpPr>
        <p:spPr/>
        <p:txBody>
          <a:bodyPr/>
          <a:lstStyle/>
          <a:p>
            <a:pPr>
              <a:defRPr/>
            </a:pPr>
            <a:r>
              <a:rPr lang="pl-PL"/>
              <a:t>Szkolenie z zakresu dofinansowania oraz zasad wypełniania wniosków w ramach programu Czyste Powietrze</a:t>
            </a:r>
          </a:p>
        </p:txBody>
      </p:sp>
      <p:sp>
        <p:nvSpPr>
          <p:cNvPr id="4" name="Symbol zastępczy daty 3">
            <a:extLst>
              <a:ext uri="{FF2B5EF4-FFF2-40B4-BE49-F238E27FC236}">
                <a16:creationId xmlns:a16="http://schemas.microsoft.com/office/drawing/2014/main" id="{E37B5A76-841D-4C26-95AF-28F9D3194DC3}"/>
              </a:ext>
            </a:extLst>
          </p:cNvPr>
          <p:cNvSpPr>
            <a:spLocks noGrp="1"/>
          </p:cNvSpPr>
          <p:nvPr>
            <p:ph type="dt" idx="1"/>
          </p:nvPr>
        </p:nvSpPr>
        <p:spPr/>
        <p:txBody>
          <a:bodyPr/>
          <a:lstStyle/>
          <a:p>
            <a:pPr>
              <a:defRPr/>
            </a:pPr>
            <a:r>
              <a:rPr lang="pl-PL"/>
              <a:t>2019-05-14</a:t>
            </a:r>
          </a:p>
        </p:txBody>
      </p:sp>
    </p:spTree>
    <p:extLst>
      <p:ext uri="{BB962C8B-B14F-4D97-AF65-F5344CB8AC3E}">
        <p14:creationId xmlns:p14="http://schemas.microsoft.com/office/powerpoint/2010/main" val="3216890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ymbol zastępczy obrazu slajdu 1">
            <a:extLst>
              <a:ext uri="{FF2B5EF4-FFF2-40B4-BE49-F238E27FC236}">
                <a16:creationId xmlns:a16="http://schemas.microsoft.com/office/drawing/2014/main" id="{09FEE2A6-AAF8-4231-B2C2-4C63E4FAA5FB}"/>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ymbol zastępczy notatek 2">
            <a:extLst>
              <a:ext uri="{FF2B5EF4-FFF2-40B4-BE49-F238E27FC236}">
                <a16:creationId xmlns:a16="http://schemas.microsoft.com/office/drawing/2014/main" id="{781062CC-A206-44F4-BE41-654A4AEF1BCA}"/>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pl-PL" altLang="pl-PL" dirty="0"/>
              <a:t>W przypadku gdy budynek mieszkalny jest we współwłasności kilku osób dofinansowanie przysługuje tylko jednemu współwłaścicielowi, pod warunkiem wyrażenia zgody przez pozostałych współwłaścicieli tego budynku.</a:t>
            </a:r>
          </a:p>
          <a:p>
            <a:pPr>
              <a:defRPr/>
            </a:pPr>
            <a:endParaRPr lang="pl-PL" altLang="pl-PL" dirty="0"/>
          </a:p>
          <a:p>
            <a:pPr>
              <a:defRPr/>
            </a:pPr>
            <a:r>
              <a:rPr lang="pl-PL" b="1" dirty="0"/>
              <a:t>Budynek mieszkalny jednorodzinny</a:t>
            </a:r>
            <a:r>
              <a:rPr lang="pl-PL" dirty="0"/>
              <a:t> (domek jednorodzinny, </a:t>
            </a:r>
            <a:r>
              <a:rPr lang="pl-PL" dirty="0">
                <a:hlinkClick r:id="rId3" tooltip="Willa"/>
              </a:rPr>
              <a:t>willa</a:t>
            </a:r>
            <a:r>
              <a:rPr lang="pl-PL" dirty="0"/>
              <a:t>, dom jednorodzinny wolnostojący, dom jednorodzinny w zabudowie bliźniaczej, </a:t>
            </a:r>
            <a:r>
              <a:rPr lang="pl-PL" dirty="0">
                <a:hlinkClick r:id="rId4" tooltip="Architektura"/>
              </a:rPr>
              <a:t>bliźniak</a:t>
            </a:r>
            <a:r>
              <a:rPr lang="pl-PL" dirty="0"/>
              <a:t>) – budynek wolnostojący albo budynek w zabudowie bliźniaczej, szeregowej lub grupowej, służący zaspokajaniu potrzeb mieszkaniowych, stanowiący konstrukcyjnie samodzielną całość, w którym dopuszcza się wydzielenie nie więcej niż dwóch lokali mieszkalnych albo jednego lokalu mieszkalnego i lokalu użytkowego o powierzchni całkowitej nieprzekraczającej 30% powierzchni całkowitej budynku</a:t>
            </a:r>
            <a:r>
              <a:rPr lang="pl-PL" baseline="30000" dirty="0">
                <a:hlinkClick r:id="rId5"/>
              </a:rPr>
              <a:t>[1]</a:t>
            </a:r>
            <a:r>
              <a:rPr lang="pl-PL" dirty="0"/>
              <a:t>.</a:t>
            </a:r>
          </a:p>
          <a:p>
            <a:pPr>
              <a:defRPr/>
            </a:pPr>
            <a:r>
              <a:rPr lang="pl-PL" dirty="0"/>
              <a:t>Budynki mieszkalne jednorodzinne, wraz z przeznaczonymi dla potrzeb mieszkańców budynkami </a:t>
            </a:r>
            <a:r>
              <a:rPr lang="pl-PL" dirty="0">
                <a:hlinkClick r:id="rId6" tooltip="Garaż"/>
              </a:rPr>
              <a:t>garażowymi</a:t>
            </a:r>
            <a:r>
              <a:rPr lang="pl-PL" dirty="0"/>
              <a:t> i gospodarczymi, wchodzą w skład </a:t>
            </a:r>
            <a:r>
              <a:rPr lang="pl-PL" b="1" dirty="0"/>
              <a:t>zabudowy jednorodzinnej</a:t>
            </a:r>
            <a:r>
              <a:rPr lang="pl-PL" baseline="30000" dirty="0">
                <a:hlinkClick r:id="rId5"/>
              </a:rPr>
              <a:t>[2]</a:t>
            </a:r>
            <a:r>
              <a:rPr lang="pl-PL" dirty="0"/>
              <a:t>.</a:t>
            </a:r>
          </a:p>
          <a:p>
            <a:pPr>
              <a:defRPr/>
            </a:pPr>
            <a:endParaRPr lang="pl-PL" dirty="0"/>
          </a:p>
          <a:p>
            <a:pPr>
              <a:defRPr/>
            </a:pPr>
            <a:r>
              <a:rPr lang="pl-PL" dirty="0"/>
              <a:t>Przypisy:</a:t>
            </a:r>
          </a:p>
          <a:p>
            <a:pPr marL="228234" indent="-228234">
              <a:buFontTx/>
              <a:buAutoNum type="arabicPeriod"/>
              <a:defRPr/>
            </a:pPr>
            <a:r>
              <a:rPr lang="pl-PL" dirty="0"/>
              <a:t>Art. 3 pkt 2a ustawy z dnia 7 lipca 1994 Prawo budowlane </a:t>
            </a:r>
          </a:p>
          <a:p>
            <a:pPr marL="228234" indent="-228234">
              <a:buFontTx/>
              <a:buAutoNum type="arabicPeriod"/>
              <a:defRPr/>
            </a:pPr>
            <a:r>
              <a:rPr lang="pl-PL" dirty="0"/>
              <a:t>§ 3 pkt 2 rozporządzenia Ministra Infrastruktury z dnia 12 kwietnia 2002 r. w sprawie warunków technicznych, jakim powinny odpowiadać budynki i ich usytuowanie</a:t>
            </a:r>
          </a:p>
          <a:p>
            <a:pPr>
              <a:defRPr/>
            </a:pPr>
            <a:endParaRPr lang="pl-PL" altLang="pl-PL" dirty="0"/>
          </a:p>
        </p:txBody>
      </p:sp>
      <p:sp>
        <p:nvSpPr>
          <p:cNvPr id="2" name="Symbol zastępczy stopki 1">
            <a:extLst>
              <a:ext uri="{FF2B5EF4-FFF2-40B4-BE49-F238E27FC236}">
                <a16:creationId xmlns:a16="http://schemas.microsoft.com/office/drawing/2014/main" id="{ED405538-EC66-455A-8A03-A5CC863AADC3}"/>
              </a:ext>
            </a:extLst>
          </p:cNvPr>
          <p:cNvSpPr>
            <a:spLocks noGrp="1"/>
          </p:cNvSpPr>
          <p:nvPr>
            <p:ph type="ftr" sz="quarter" idx="4"/>
          </p:nvPr>
        </p:nvSpPr>
        <p:spPr/>
        <p:txBody>
          <a:bodyPr/>
          <a:lstStyle/>
          <a:p>
            <a:pPr>
              <a:defRPr/>
            </a:pPr>
            <a:r>
              <a:rPr lang="pl-PL"/>
              <a:t>Referat Pozyskiwania Środków Zewnętrznych, Urząd Gminy Żabia Wola, fundusze@zabiawola.pl</a:t>
            </a:r>
          </a:p>
        </p:txBody>
      </p:sp>
      <p:sp>
        <p:nvSpPr>
          <p:cNvPr id="3" name="Symbol zastępczy nagłówka 2">
            <a:extLst>
              <a:ext uri="{FF2B5EF4-FFF2-40B4-BE49-F238E27FC236}">
                <a16:creationId xmlns:a16="http://schemas.microsoft.com/office/drawing/2014/main" id="{A9CCF9F2-383A-4DB4-A8E4-CADF652E8666}"/>
              </a:ext>
            </a:extLst>
          </p:cNvPr>
          <p:cNvSpPr>
            <a:spLocks noGrp="1"/>
          </p:cNvSpPr>
          <p:nvPr>
            <p:ph type="hdr" sz="quarter"/>
          </p:nvPr>
        </p:nvSpPr>
        <p:spPr/>
        <p:txBody>
          <a:bodyPr/>
          <a:lstStyle/>
          <a:p>
            <a:pPr>
              <a:defRPr/>
            </a:pPr>
            <a:r>
              <a:rPr lang="pl-PL"/>
              <a:t>Szkolenie z zakresu dofinansowania oraz zasad wypełniania wniosków w ramach programu Czyste Powietrze</a:t>
            </a:r>
          </a:p>
        </p:txBody>
      </p:sp>
      <p:sp>
        <p:nvSpPr>
          <p:cNvPr id="4" name="Symbol zastępczy daty 3">
            <a:extLst>
              <a:ext uri="{FF2B5EF4-FFF2-40B4-BE49-F238E27FC236}">
                <a16:creationId xmlns:a16="http://schemas.microsoft.com/office/drawing/2014/main" id="{B1ED7854-57D5-497E-A26D-70F32C3FB281}"/>
              </a:ext>
            </a:extLst>
          </p:cNvPr>
          <p:cNvSpPr>
            <a:spLocks noGrp="1"/>
          </p:cNvSpPr>
          <p:nvPr>
            <p:ph type="dt" idx="1"/>
          </p:nvPr>
        </p:nvSpPr>
        <p:spPr/>
        <p:txBody>
          <a:bodyPr/>
          <a:lstStyle/>
          <a:p>
            <a:pPr>
              <a:defRPr/>
            </a:pPr>
            <a:r>
              <a:rPr lang="pl-PL"/>
              <a:t>2019-05-14</a:t>
            </a:r>
          </a:p>
        </p:txBody>
      </p:sp>
    </p:spTree>
    <p:extLst>
      <p:ext uri="{BB962C8B-B14F-4D97-AF65-F5344CB8AC3E}">
        <p14:creationId xmlns:p14="http://schemas.microsoft.com/office/powerpoint/2010/main" val="3216890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ymbol zastępczy obrazu slajdu 1">
            <a:extLst>
              <a:ext uri="{FF2B5EF4-FFF2-40B4-BE49-F238E27FC236}">
                <a16:creationId xmlns:a16="http://schemas.microsoft.com/office/drawing/2014/main" id="{5AF96105-FD1D-4F94-B064-DDAD56B1282D}"/>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Symbol zastępczy notatek 2">
            <a:extLst>
              <a:ext uri="{FF2B5EF4-FFF2-40B4-BE49-F238E27FC236}">
                <a16:creationId xmlns:a16="http://schemas.microsoft.com/office/drawing/2014/main" id="{BF4FCBE9-D7B9-4158-B331-9A512BF31B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dirty="0"/>
              <a:t>Ocieplenie przegród zewnętrznych budynku oddzielających pomieszczenia ogrzewane od środowiska zewnętrznego, w tym: ścian zewnętrznych, ścian zewnętrznych piwnic ogrzewanych, dachów, stropodachów, stropy nad przejazdami, podłogi na gruncie.</a:t>
            </a:r>
          </a:p>
          <a:p>
            <a:r>
              <a:rPr lang="pl-PL" altLang="pl-PL" dirty="0"/>
              <a:t> </a:t>
            </a:r>
          </a:p>
          <a:p>
            <a:r>
              <a:rPr lang="pl-PL" altLang="pl-PL" dirty="0"/>
              <a:t>Ocieplenie przegród wewnętrznych budynku oddzielających pomieszczenia ogrzewane od nieogrzewanych, w tym: ścian wewnętrznych, stropów pod nieogrzewanymi poddaszami, stropów nad pomieszczeniami nieogrzewanymi i zamkniętymi przestrzeniami podpodłogowymi.</a:t>
            </a:r>
          </a:p>
          <a:p>
            <a:r>
              <a:rPr lang="pl-PL" altLang="pl-PL" dirty="0"/>
              <a:t> </a:t>
            </a:r>
          </a:p>
          <a:p>
            <a:r>
              <a:rPr lang="pl-PL" altLang="pl-PL" dirty="0"/>
              <a:t>Wymiana stolarki zewnętrznej w tym: okien, okien połaciowych, drzwi balkonowych, powierzchni przezroczystych nieotwieralnych, drzwi.</a:t>
            </a:r>
          </a:p>
          <a:p>
            <a:r>
              <a:rPr lang="pl-PL" altLang="pl-PL" dirty="0"/>
              <a:t> </a:t>
            </a:r>
          </a:p>
          <a:p>
            <a:r>
              <a:rPr lang="pl-PL" altLang="pl-PL" dirty="0"/>
              <a:t> </a:t>
            </a:r>
          </a:p>
          <a:p>
            <a:r>
              <a:rPr lang="pl-PL" altLang="pl-PL" dirty="0"/>
              <a:t>Montaż lub modernizacja instalacji wewnętrznych ogrzewania i ciepłej wody użytkowej, w tym montaż zaworów z głowicami termostatycznymi,</a:t>
            </a:r>
          </a:p>
          <a:p>
            <a:r>
              <a:rPr lang="pl-PL" altLang="pl-PL" dirty="0"/>
              <a:t> </a:t>
            </a:r>
          </a:p>
          <a:p>
            <a:r>
              <a:rPr lang="pl-PL" altLang="pl-PL" dirty="0"/>
              <a:t>Zastosowanie odnawialnych źródeł energii cieplnej i elektrycznej:</a:t>
            </a:r>
          </a:p>
          <a:p>
            <a:r>
              <a:rPr lang="pl-PL" altLang="pl-PL" dirty="0"/>
              <a:t>kolektory słoneczne;</a:t>
            </a:r>
          </a:p>
          <a:p>
            <a:r>
              <a:rPr lang="pl-PL" altLang="pl-PL" dirty="0" err="1"/>
              <a:t>mikroinstalacje</a:t>
            </a:r>
            <a:r>
              <a:rPr lang="pl-PL" altLang="pl-PL" dirty="0"/>
              <a:t> fotowoltaiczne,</a:t>
            </a:r>
          </a:p>
          <a:p>
            <a:r>
              <a:rPr lang="pl-PL" altLang="pl-PL" dirty="0"/>
              <a:t>z zastrzeżeniem finansowania wyłącznie w formie pożyczki.</a:t>
            </a:r>
          </a:p>
          <a:p>
            <a:r>
              <a:rPr lang="pl-PL" altLang="pl-PL" dirty="0"/>
              <a:t> </a:t>
            </a:r>
          </a:p>
          <a:p>
            <a:r>
              <a:rPr lang="pl-PL" altLang="pl-PL" dirty="0"/>
              <a:t>Wymiana źródeł ciepła starej generacji opalanych paliwem stałym na potrzeby </a:t>
            </a:r>
            <a:r>
              <a:rPr lang="pl-PL" altLang="pl-PL" dirty="0" err="1"/>
              <a:t>c.o</a:t>
            </a:r>
            <a:r>
              <a:rPr lang="pl-PL" altLang="pl-PL" dirty="0"/>
              <a:t> lub c.o. i c.w.u. na:</a:t>
            </a:r>
          </a:p>
          <a:p>
            <a:r>
              <a:rPr lang="pl-PL" altLang="pl-PL" dirty="0"/>
              <a:t>węzły cieplne,</a:t>
            </a:r>
          </a:p>
          <a:p>
            <a:r>
              <a:rPr lang="pl-PL" altLang="pl-PL" dirty="0"/>
              <a:t>kotły na paliwo stałe (węgiel lub biomasa), </a:t>
            </a:r>
          </a:p>
          <a:p>
            <a:r>
              <a:rPr lang="pl-PL" altLang="pl-PL" dirty="0"/>
              <a:t>systemy ogrzewania elektrycznego, </a:t>
            </a:r>
          </a:p>
          <a:p>
            <a:r>
              <a:rPr lang="pl-PL" altLang="pl-PL" dirty="0"/>
              <a:t>kotły gazowe kondensacyjne,</a:t>
            </a:r>
          </a:p>
          <a:p>
            <a:r>
              <a:rPr lang="pl-PL" altLang="pl-PL" dirty="0"/>
              <a:t>pompy ciepła.</a:t>
            </a:r>
          </a:p>
          <a:p>
            <a:r>
              <a:rPr lang="pl-PL" altLang="pl-PL" dirty="0"/>
              <a:t> </a:t>
            </a:r>
          </a:p>
          <a:p>
            <a:r>
              <a:rPr lang="pl-PL" altLang="pl-PL" dirty="0"/>
              <a:t> </a:t>
            </a:r>
          </a:p>
          <a:p>
            <a:r>
              <a:rPr lang="pl-PL" altLang="pl-PL" dirty="0"/>
              <a:t>Montaż wentylacji mechanicznej wraz z odzyskiem ciepła.</a:t>
            </a:r>
          </a:p>
          <a:p>
            <a:r>
              <a:rPr lang="pl-PL" altLang="pl-PL" dirty="0"/>
              <a:t> </a:t>
            </a:r>
          </a:p>
          <a:p>
            <a:endParaRPr lang="pl-PL" altLang="pl-PL" dirty="0"/>
          </a:p>
          <a:p>
            <a:endParaRPr lang="pl-PL" altLang="pl-PL" dirty="0"/>
          </a:p>
        </p:txBody>
      </p:sp>
      <p:sp>
        <p:nvSpPr>
          <p:cNvPr id="2" name="Symbol zastępczy stopki 1">
            <a:extLst>
              <a:ext uri="{FF2B5EF4-FFF2-40B4-BE49-F238E27FC236}">
                <a16:creationId xmlns:a16="http://schemas.microsoft.com/office/drawing/2014/main" id="{69E28483-D2E3-41FA-8D44-F737F7D786A2}"/>
              </a:ext>
            </a:extLst>
          </p:cNvPr>
          <p:cNvSpPr>
            <a:spLocks noGrp="1"/>
          </p:cNvSpPr>
          <p:nvPr>
            <p:ph type="ftr" sz="quarter" idx="4"/>
          </p:nvPr>
        </p:nvSpPr>
        <p:spPr/>
        <p:txBody>
          <a:bodyPr/>
          <a:lstStyle/>
          <a:p>
            <a:pPr>
              <a:defRPr/>
            </a:pPr>
            <a:r>
              <a:rPr lang="pl-PL"/>
              <a:t>Referat Pozyskiwania Środków Zewnętrznych, Urząd Gminy Żabia Wola, fundusze@zabiawola.pl</a:t>
            </a:r>
          </a:p>
        </p:txBody>
      </p:sp>
      <p:sp>
        <p:nvSpPr>
          <p:cNvPr id="3" name="Symbol zastępczy nagłówka 2">
            <a:extLst>
              <a:ext uri="{FF2B5EF4-FFF2-40B4-BE49-F238E27FC236}">
                <a16:creationId xmlns:a16="http://schemas.microsoft.com/office/drawing/2014/main" id="{CC1996BD-E3EF-411D-9E04-8687FBFFF287}"/>
              </a:ext>
            </a:extLst>
          </p:cNvPr>
          <p:cNvSpPr>
            <a:spLocks noGrp="1"/>
          </p:cNvSpPr>
          <p:nvPr>
            <p:ph type="hdr" sz="quarter"/>
          </p:nvPr>
        </p:nvSpPr>
        <p:spPr/>
        <p:txBody>
          <a:bodyPr/>
          <a:lstStyle/>
          <a:p>
            <a:pPr>
              <a:defRPr/>
            </a:pPr>
            <a:r>
              <a:rPr lang="pl-PL"/>
              <a:t>Szkolenie z zakresu dofinansowania oraz zasad wypełniania wniosków w ramach programu Czyste Powietrze</a:t>
            </a:r>
          </a:p>
        </p:txBody>
      </p:sp>
      <p:sp>
        <p:nvSpPr>
          <p:cNvPr id="4" name="Symbol zastępczy daty 3">
            <a:extLst>
              <a:ext uri="{FF2B5EF4-FFF2-40B4-BE49-F238E27FC236}">
                <a16:creationId xmlns:a16="http://schemas.microsoft.com/office/drawing/2014/main" id="{CB5BE290-83F1-4056-9BB0-8A2E75DB4B51}"/>
              </a:ext>
            </a:extLst>
          </p:cNvPr>
          <p:cNvSpPr>
            <a:spLocks noGrp="1"/>
          </p:cNvSpPr>
          <p:nvPr>
            <p:ph type="dt" idx="1"/>
          </p:nvPr>
        </p:nvSpPr>
        <p:spPr/>
        <p:txBody>
          <a:bodyPr/>
          <a:lstStyle/>
          <a:p>
            <a:pPr>
              <a:defRPr/>
            </a:pPr>
            <a:r>
              <a:rPr lang="pl-PL"/>
              <a:t>2019-05-14</a:t>
            </a:r>
          </a:p>
        </p:txBody>
      </p:sp>
    </p:spTree>
    <p:extLst>
      <p:ext uri="{BB962C8B-B14F-4D97-AF65-F5344CB8AC3E}">
        <p14:creationId xmlns:p14="http://schemas.microsoft.com/office/powerpoint/2010/main" val="4199169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ymbol zastępczy obrazu slajdu 1">
            <a:extLst>
              <a:ext uri="{FF2B5EF4-FFF2-40B4-BE49-F238E27FC236}">
                <a16:creationId xmlns:a16="http://schemas.microsoft.com/office/drawing/2014/main" id="{60659EEE-7CFD-4BED-BC31-BD149EC11E25}"/>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Symbol zastępczy notatek 2">
            <a:extLst>
              <a:ext uri="{FF2B5EF4-FFF2-40B4-BE49-F238E27FC236}">
                <a16:creationId xmlns:a16="http://schemas.microsoft.com/office/drawing/2014/main" id="{F68D307F-D2DE-4136-9DD6-783E39561E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t>okres finansowania: pożyczka może być udzielona na okres nie dłuższy niż 15 lat; okres finansowania jest liczony od daty pierwszej planowanej wypłaty transzy pożyczki, do daty planowanej spłaty ostatniej raty kapitałowej; </a:t>
            </a:r>
          </a:p>
          <a:p>
            <a:r>
              <a:rPr lang="pl-PL" altLang="pl-PL"/>
              <a:t>okres karencji: przy udzielaniu pożyczki może być stosowana karencja w spłacie rat kapitałowych liczona od daty wypłaty ostatniej transzy pożyczki, do daty spłaty pierwszej raty kapitałowej, lecz nie dłuższa niż 6 miesięcy od daty zakończenia realizacji przedsięwzięcia (karencja w spłacie pożyczki wlicza się w okres spłaty pożyczki); </a:t>
            </a:r>
          </a:p>
          <a:p>
            <a:endParaRPr lang="pl-PL" altLang="pl-PL"/>
          </a:p>
          <a:p>
            <a:endParaRPr lang="pl-PL" altLang="pl-PL"/>
          </a:p>
        </p:txBody>
      </p:sp>
      <p:sp>
        <p:nvSpPr>
          <p:cNvPr id="2" name="Symbol zastępczy stopki 1">
            <a:extLst>
              <a:ext uri="{FF2B5EF4-FFF2-40B4-BE49-F238E27FC236}">
                <a16:creationId xmlns:a16="http://schemas.microsoft.com/office/drawing/2014/main" id="{E72858C9-15CF-4801-8FCD-C45045B2A51D}"/>
              </a:ext>
            </a:extLst>
          </p:cNvPr>
          <p:cNvSpPr>
            <a:spLocks noGrp="1"/>
          </p:cNvSpPr>
          <p:nvPr>
            <p:ph type="ftr" sz="quarter" idx="4"/>
          </p:nvPr>
        </p:nvSpPr>
        <p:spPr/>
        <p:txBody>
          <a:bodyPr/>
          <a:lstStyle/>
          <a:p>
            <a:pPr>
              <a:defRPr/>
            </a:pPr>
            <a:r>
              <a:rPr lang="pl-PL"/>
              <a:t>Referat Pozyskiwania Środków Zewnętrznych, Urząd Gminy Żabia Wola, fundusze@zabiawola.pl</a:t>
            </a:r>
          </a:p>
        </p:txBody>
      </p:sp>
      <p:sp>
        <p:nvSpPr>
          <p:cNvPr id="3" name="Symbol zastępczy nagłówka 2">
            <a:extLst>
              <a:ext uri="{FF2B5EF4-FFF2-40B4-BE49-F238E27FC236}">
                <a16:creationId xmlns:a16="http://schemas.microsoft.com/office/drawing/2014/main" id="{E065EFD8-2CF0-48DE-9B86-4197D14EDFA7}"/>
              </a:ext>
            </a:extLst>
          </p:cNvPr>
          <p:cNvSpPr>
            <a:spLocks noGrp="1"/>
          </p:cNvSpPr>
          <p:nvPr>
            <p:ph type="hdr" sz="quarter"/>
          </p:nvPr>
        </p:nvSpPr>
        <p:spPr/>
        <p:txBody>
          <a:bodyPr/>
          <a:lstStyle/>
          <a:p>
            <a:pPr>
              <a:defRPr/>
            </a:pPr>
            <a:r>
              <a:rPr lang="pl-PL"/>
              <a:t>Szkolenie z zakresu dofinansowania oraz zasad wypełniania wniosków w ramach programu Czyste Powietrze</a:t>
            </a:r>
          </a:p>
        </p:txBody>
      </p:sp>
      <p:sp>
        <p:nvSpPr>
          <p:cNvPr id="4" name="Symbol zastępczy daty 3">
            <a:extLst>
              <a:ext uri="{FF2B5EF4-FFF2-40B4-BE49-F238E27FC236}">
                <a16:creationId xmlns:a16="http://schemas.microsoft.com/office/drawing/2014/main" id="{9A028BC8-52B7-4535-914E-257FBCFBD0D1}"/>
              </a:ext>
            </a:extLst>
          </p:cNvPr>
          <p:cNvSpPr>
            <a:spLocks noGrp="1"/>
          </p:cNvSpPr>
          <p:nvPr>
            <p:ph type="dt" idx="1"/>
          </p:nvPr>
        </p:nvSpPr>
        <p:spPr/>
        <p:txBody>
          <a:bodyPr/>
          <a:lstStyle/>
          <a:p>
            <a:pPr>
              <a:defRPr/>
            </a:pPr>
            <a:r>
              <a:rPr lang="pl-PL"/>
              <a:t>2019-05-14</a:t>
            </a:r>
          </a:p>
        </p:txBody>
      </p:sp>
    </p:spTree>
    <p:extLst>
      <p:ext uri="{BB962C8B-B14F-4D97-AF65-F5344CB8AC3E}">
        <p14:creationId xmlns:p14="http://schemas.microsoft.com/office/powerpoint/2010/main" val="928523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ymbol zastępczy obrazu slajdu 1">
            <a:extLst>
              <a:ext uri="{FF2B5EF4-FFF2-40B4-BE49-F238E27FC236}">
                <a16:creationId xmlns:a16="http://schemas.microsoft.com/office/drawing/2014/main" id="{60659EEE-7CFD-4BED-BC31-BD149EC11E25}"/>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Symbol zastępczy notatek 2">
            <a:extLst>
              <a:ext uri="{FF2B5EF4-FFF2-40B4-BE49-F238E27FC236}">
                <a16:creationId xmlns:a16="http://schemas.microsoft.com/office/drawing/2014/main" id="{F68D307F-D2DE-4136-9DD6-783E39561E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pl-PL"/>
              <a:t>okres finansowania: pożyczka może być udzielona na okres nie dłuższy niż 15 lat; okres finansowania jest liczony od daty pierwszej planowanej wypłaty transzy pożyczki, do daty planowanej spłaty ostatniej raty kapitałowej; </a:t>
            </a:r>
          </a:p>
          <a:p>
            <a:r>
              <a:rPr lang="pl-PL" altLang="pl-PL"/>
              <a:t>okres karencji: przy udzielaniu pożyczki może być stosowana karencja w spłacie rat kapitałowych liczona od daty wypłaty ostatniej transzy pożyczki, do daty spłaty pierwszej raty kapitałowej, lecz nie dłuższa niż 6 miesięcy od daty zakończenia realizacji przedsięwzięcia (karencja w spłacie pożyczki wlicza się w okres spłaty pożyczki); </a:t>
            </a:r>
          </a:p>
          <a:p>
            <a:endParaRPr lang="pl-PL" altLang="pl-PL"/>
          </a:p>
          <a:p>
            <a:endParaRPr lang="pl-PL" altLang="pl-PL"/>
          </a:p>
        </p:txBody>
      </p:sp>
      <p:sp>
        <p:nvSpPr>
          <p:cNvPr id="2" name="Symbol zastępczy stopki 1">
            <a:extLst>
              <a:ext uri="{FF2B5EF4-FFF2-40B4-BE49-F238E27FC236}">
                <a16:creationId xmlns:a16="http://schemas.microsoft.com/office/drawing/2014/main" id="{E3CDC48A-6B6C-42C6-9795-2F821ABCECC0}"/>
              </a:ext>
            </a:extLst>
          </p:cNvPr>
          <p:cNvSpPr>
            <a:spLocks noGrp="1"/>
          </p:cNvSpPr>
          <p:nvPr>
            <p:ph type="ftr" sz="quarter" idx="4"/>
          </p:nvPr>
        </p:nvSpPr>
        <p:spPr/>
        <p:txBody>
          <a:bodyPr/>
          <a:lstStyle/>
          <a:p>
            <a:pPr>
              <a:defRPr/>
            </a:pPr>
            <a:r>
              <a:rPr lang="pl-PL"/>
              <a:t>Referat Pozyskiwania Środków Zewnętrznych, Urząd Gminy Żabia Wola, fundusze@zabiawola.pl</a:t>
            </a:r>
          </a:p>
        </p:txBody>
      </p:sp>
      <p:sp>
        <p:nvSpPr>
          <p:cNvPr id="3" name="Symbol zastępczy nagłówka 2">
            <a:extLst>
              <a:ext uri="{FF2B5EF4-FFF2-40B4-BE49-F238E27FC236}">
                <a16:creationId xmlns:a16="http://schemas.microsoft.com/office/drawing/2014/main" id="{C2812D18-C352-416F-B08F-B91E878E9D04}"/>
              </a:ext>
            </a:extLst>
          </p:cNvPr>
          <p:cNvSpPr>
            <a:spLocks noGrp="1"/>
          </p:cNvSpPr>
          <p:nvPr>
            <p:ph type="hdr" sz="quarter"/>
          </p:nvPr>
        </p:nvSpPr>
        <p:spPr/>
        <p:txBody>
          <a:bodyPr/>
          <a:lstStyle/>
          <a:p>
            <a:pPr>
              <a:defRPr/>
            </a:pPr>
            <a:r>
              <a:rPr lang="pl-PL"/>
              <a:t>Szkolenie z zakresu dofinansowania oraz zasad wypełniania wniosków w ramach programu Czyste Powietrze</a:t>
            </a:r>
          </a:p>
        </p:txBody>
      </p:sp>
      <p:sp>
        <p:nvSpPr>
          <p:cNvPr id="4" name="Symbol zastępczy daty 3">
            <a:extLst>
              <a:ext uri="{FF2B5EF4-FFF2-40B4-BE49-F238E27FC236}">
                <a16:creationId xmlns:a16="http://schemas.microsoft.com/office/drawing/2014/main" id="{02423F39-09C8-4A93-8B3D-860821BE323F}"/>
              </a:ext>
            </a:extLst>
          </p:cNvPr>
          <p:cNvSpPr>
            <a:spLocks noGrp="1"/>
          </p:cNvSpPr>
          <p:nvPr>
            <p:ph type="dt" idx="1"/>
          </p:nvPr>
        </p:nvSpPr>
        <p:spPr/>
        <p:txBody>
          <a:bodyPr/>
          <a:lstStyle/>
          <a:p>
            <a:pPr>
              <a:defRPr/>
            </a:pPr>
            <a:r>
              <a:rPr lang="pl-PL"/>
              <a:t>2019-05-14</a:t>
            </a:r>
          </a:p>
        </p:txBody>
      </p:sp>
    </p:spTree>
    <p:extLst>
      <p:ext uri="{BB962C8B-B14F-4D97-AF65-F5344CB8AC3E}">
        <p14:creationId xmlns:p14="http://schemas.microsoft.com/office/powerpoint/2010/main" val="928523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252A8F3B-A2A7-4731-AA99-3190541282FB}"/>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Symbol zastępczy notatek 2">
            <a:extLst>
              <a:ext uri="{FF2B5EF4-FFF2-40B4-BE49-F238E27FC236}">
                <a16:creationId xmlns:a16="http://schemas.microsoft.com/office/drawing/2014/main" id="{0EB66AE7-671E-445F-AAA8-42821F5984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3"/>
            <a:r>
              <a:rPr lang="pl-PL" altLang="pl-PL" dirty="0"/>
              <a:t>koszt wykonania audytu energetycznego pod warunkiem że optymalny zakres prac, będących przedmiotem dokumentacji zostanie zrealizowany w ramach złożonego wniosku o dofinansowanie przedsięwzięcia, nie później, niż do zakończenia wnioskowanego przedsięwzięcia,</a:t>
            </a:r>
            <a:endParaRPr lang="pl-PL" altLang="pl-PL" sz="1400" dirty="0"/>
          </a:p>
          <a:p>
            <a:pPr lvl="3"/>
            <a:r>
              <a:rPr lang="pl-PL" altLang="pl-PL" dirty="0"/>
              <a:t>koszt wykonania branżowej dokumentacji projektowej, pod warunkiem że prace będące przedmiotem dokumentacji zostaną zrealizowane w ramach złożonego wniosku o dofinansowanie przedsięwzięcia, nie później, niż do zakończenia wnioskowanego przedsięwzięcia.</a:t>
            </a:r>
            <a:endParaRPr lang="pl-PL" altLang="pl-PL" sz="1400" dirty="0"/>
          </a:p>
          <a:p>
            <a:pPr marL="283708" indent="-283708">
              <a:buFont typeface="Wingdings" panose="05000000000000000000" pitchFamily="2" charset="2"/>
              <a:buChar char="q"/>
            </a:pPr>
            <a:r>
              <a:rPr lang="pl-PL" altLang="pl-PL" dirty="0"/>
              <a:t>W przypadku wymiany indywidualnego źródła ciepła realizacja inwestycji może być wspierana jedynie w sytuacji, gdy podłączenie do sieci ciepłowniczej na danym obszarze nie jest możliwe lub nie jest uzasadnione ekonomicznie.</a:t>
            </a:r>
          </a:p>
          <a:p>
            <a:pPr marL="283708" indent="-283708">
              <a:buFont typeface="Wingdings" panose="05000000000000000000" pitchFamily="2" charset="2"/>
              <a:buChar char="q"/>
            </a:pPr>
            <a:r>
              <a:rPr lang="pl-PL" altLang="pl-PL" dirty="0"/>
              <a:t>W przypadku, gdy w domu mieszkalnym,  w którym realizowane jest przedsięwzięcie jest prowadzona działalność gospodarcza wysokość kosztów kwalifikowanych będzie pomniejszona proporcjonalnie do powierzchni zajmowanej pod działalność gospodarczą.</a:t>
            </a:r>
          </a:p>
          <a:p>
            <a:pPr marL="283708" indent="-283708">
              <a:buFont typeface="Wingdings" panose="05000000000000000000" pitchFamily="2" charset="2"/>
              <a:buChar char="q"/>
            </a:pPr>
            <a:r>
              <a:rPr lang="pl-PL" altLang="pl-PL" dirty="0"/>
              <a:t>Przedsięwzięcie nie może być realizowane na nieruchomościach wykorzystanych sezonowo (np. domki letniskowe)</a:t>
            </a:r>
          </a:p>
          <a:p>
            <a:pPr marL="283708" indent="-283708">
              <a:buFont typeface="Wingdings" panose="05000000000000000000" pitchFamily="2" charset="2"/>
              <a:buChar char="q"/>
            </a:pPr>
            <a:endParaRPr lang="pl-PL" altLang="pl-PL" dirty="0"/>
          </a:p>
          <a:p>
            <a:pPr marL="283708" indent="-283708"/>
            <a:endParaRPr lang="pl-PL" altLang="pl-PL" dirty="0"/>
          </a:p>
          <a:p>
            <a:pPr marL="283708" indent="-283708"/>
            <a:endParaRPr lang="pl-PL" altLang="pl-PL" dirty="0"/>
          </a:p>
        </p:txBody>
      </p:sp>
      <p:sp>
        <p:nvSpPr>
          <p:cNvPr id="2" name="Symbol zastępczy stopki 1">
            <a:extLst>
              <a:ext uri="{FF2B5EF4-FFF2-40B4-BE49-F238E27FC236}">
                <a16:creationId xmlns:a16="http://schemas.microsoft.com/office/drawing/2014/main" id="{A6844E38-4E4F-46E4-89A3-2A4A571D8CA5}"/>
              </a:ext>
            </a:extLst>
          </p:cNvPr>
          <p:cNvSpPr>
            <a:spLocks noGrp="1"/>
          </p:cNvSpPr>
          <p:nvPr>
            <p:ph type="ftr" sz="quarter" idx="4"/>
          </p:nvPr>
        </p:nvSpPr>
        <p:spPr/>
        <p:txBody>
          <a:bodyPr/>
          <a:lstStyle/>
          <a:p>
            <a:pPr>
              <a:defRPr/>
            </a:pPr>
            <a:r>
              <a:rPr lang="pl-PL"/>
              <a:t>Referat Pozyskiwania Środków Zewnętrznych, Urząd Gminy Żabia Wola, fundusze@zabiawola.pl</a:t>
            </a:r>
          </a:p>
        </p:txBody>
      </p:sp>
      <p:sp>
        <p:nvSpPr>
          <p:cNvPr id="3" name="Symbol zastępczy nagłówka 2">
            <a:extLst>
              <a:ext uri="{FF2B5EF4-FFF2-40B4-BE49-F238E27FC236}">
                <a16:creationId xmlns:a16="http://schemas.microsoft.com/office/drawing/2014/main" id="{270BB0C7-DF5B-4FCF-9424-385EDD2F68F5}"/>
              </a:ext>
            </a:extLst>
          </p:cNvPr>
          <p:cNvSpPr>
            <a:spLocks noGrp="1"/>
          </p:cNvSpPr>
          <p:nvPr>
            <p:ph type="hdr" sz="quarter"/>
          </p:nvPr>
        </p:nvSpPr>
        <p:spPr/>
        <p:txBody>
          <a:bodyPr/>
          <a:lstStyle/>
          <a:p>
            <a:pPr>
              <a:defRPr/>
            </a:pPr>
            <a:r>
              <a:rPr lang="pl-PL"/>
              <a:t>Szkolenie z zakresu dofinansowania oraz zasad wypełniania wniosków w ramach programu Czyste Powietrze</a:t>
            </a:r>
          </a:p>
        </p:txBody>
      </p:sp>
      <p:sp>
        <p:nvSpPr>
          <p:cNvPr id="4" name="Symbol zastępczy daty 3">
            <a:extLst>
              <a:ext uri="{FF2B5EF4-FFF2-40B4-BE49-F238E27FC236}">
                <a16:creationId xmlns:a16="http://schemas.microsoft.com/office/drawing/2014/main" id="{9AC5A155-DC12-4C2E-BFD1-C2C13A4554C2}"/>
              </a:ext>
            </a:extLst>
          </p:cNvPr>
          <p:cNvSpPr>
            <a:spLocks noGrp="1"/>
          </p:cNvSpPr>
          <p:nvPr>
            <p:ph type="dt" idx="1"/>
          </p:nvPr>
        </p:nvSpPr>
        <p:spPr/>
        <p:txBody>
          <a:bodyPr/>
          <a:lstStyle/>
          <a:p>
            <a:pPr>
              <a:defRPr/>
            </a:pPr>
            <a:r>
              <a:rPr lang="pl-PL"/>
              <a:t>2019-05-14</a:t>
            </a:r>
          </a:p>
        </p:txBody>
      </p:sp>
    </p:spTree>
    <p:extLst>
      <p:ext uri="{BB962C8B-B14F-4D97-AF65-F5344CB8AC3E}">
        <p14:creationId xmlns:p14="http://schemas.microsoft.com/office/powerpoint/2010/main" val="564708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ymbol zastępczy obrazu slajdu 1">
            <a:extLst>
              <a:ext uri="{FF2B5EF4-FFF2-40B4-BE49-F238E27FC236}">
                <a16:creationId xmlns:a16="http://schemas.microsoft.com/office/drawing/2014/main" id="{B51F1AD9-726D-4953-BEC0-1184DDE2AA35}"/>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Symbol zastępczy notatek 2">
            <a:extLst>
              <a:ext uri="{FF2B5EF4-FFF2-40B4-BE49-F238E27FC236}">
                <a16:creationId xmlns:a16="http://schemas.microsoft.com/office/drawing/2014/main" id="{25A3AE79-BD12-47AA-8B38-358F9C35A9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dirty="0"/>
          </a:p>
        </p:txBody>
      </p:sp>
      <p:sp>
        <p:nvSpPr>
          <p:cNvPr id="2" name="Symbol zastępczy stopki 1">
            <a:extLst>
              <a:ext uri="{FF2B5EF4-FFF2-40B4-BE49-F238E27FC236}">
                <a16:creationId xmlns:a16="http://schemas.microsoft.com/office/drawing/2014/main" id="{2252889F-E93B-4D59-A958-402EE579AC4A}"/>
              </a:ext>
            </a:extLst>
          </p:cNvPr>
          <p:cNvSpPr>
            <a:spLocks noGrp="1"/>
          </p:cNvSpPr>
          <p:nvPr>
            <p:ph type="ftr" sz="quarter" idx="4"/>
          </p:nvPr>
        </p:nvSpPr>
        <p:spPr/>
        <p:txBody>
          <a:bodyPr/>
          <a:lstStyle/>
          <a:p>
            <a:pPr>
              <a:defRPr/>
            </a:pPr>
            <a:r>
              <a:rPr lang="pl-PL"/>
              <a:t>Referat Pozyskiwania Środków Zewnętrznych, Urząd Gminy Żabia Wola, fundusze@zabiawola.pl</a:t>
            </a:r>
          </a:p>
        </p:txBody>
      </p:sp>
      <p:sp>
        <p:nvSpPr>
          <p:cNvPr id="3" name="Symbol zastępczy nagłówka 2">
            <a:extLst>
              <a:ext uri="{FF2B5EF4-FFF2-40B4-BE49-F238E27FC236}">
                <a16:creationId xmlns:a16="http://schemas.microsoft.com/office/drawing/2014/main" id="{8DFA52A4-9067-4B67-BF3A-5F3A3ADC8B61}"/>
              </a:ext>
            </a:extLst>
          </p:cNvPr>
          <p:cNvSpPr>
            <a:spLocks noGrp="1"/>
          </p:cNvSpPr>
          <p:nvPr>
            <p:ph type="hdr" sz="quarter"/>
          </p:nvPr>
        </p:nvSpPr>
        <p:spPr/>
        <p:txBody>
          <a:bodyPr/>
          <a:lstStyle/>
          <a:p>
            <a:pPr>
              <a:defRPr/>
            </a:pPr>
            <a:r>
              <a:rPr lang="pl-PL"/>
              <a:t>Szkolenie z zakresu dofinansowania oraz zasad wypełniania wniosków w ramach programu Czyste Powietrze</a:t>
            </a:r>
          </a:p>
        </p:txBody>
      </p:sp>
      <p:sp>
        <p:nvSpPr>
          <p:cNvPr id="4" name="Symbol zastępczy daty 3">
            <a:extLst>
              <a:ext uri="{FF2B5EF4-FFF2-40B4-BE49-F238E27FC236}">
                <a16:creationId xmlns:a16="http://schemas.microsoft.com/office/drawing/2014/main" id="{C9441D35-CC3D-4684-A741-68C5BFA9075D}"/>
              </a:ext>
            </a:extLst>
          </p:cNvPr>
          <p:cNvSpPr>
            <a:spLocks noGrp="1"/>
          </p:cNvSpPr>
          <p:nvPr>
            <p:ph type="dt" idx="1"/>
          </p:nvPr>
        </p:nvSpPr>
        <p:spPr/>
        <p:txBody>
          <a:bodyPr/>
          <a:lstStyle/>
          <a:p>
            <a:pPr>
              <a:defRPr/>
            </a:pPr>
            <a:r>
              <a:rPr lang="pl-PL"/>
              <a:t>2019-05-14</a:t>
            </a:r>
          </a:p>
        </p:txBody>
      </p:sp>
    </p:spTree>
    <p:extLst>
      <p:ext uri="{BB962C8B-B14F-4D97-AF65-F5344CB8AC3E}">
        <p14:creationId xmlns:p14="http://schemas.microsoft.com/office/powerpoint/2010/main" val="1191088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688F18AB-11E0-4B25-89E8-0A583CEDA8D3}"/>
              </a:ext>
            </a:extLst>
          </p:cNvPr>
          <p:cNvSpPr/>
          <p:nvPr userDrawn="1"/>
        </p:nvSpPr>
        <p:spPr>
          <a:xfrm>
            <a:off x="0" y="1"/>
            <a:ext cx="8904312" cy="162879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043D8DBB-69C2-46CA-A6A0-04326C072C70}"/>
              </a:ext>
            </a:extLst>
          </p:cNvPr>
          <p:cNvPicPr>
            <a:picLocks noChangeAspect="1"/>
          </p:cNvPicPr>
          <p:nvPr userDrawn="1"/>
        </p:nvPicPr>
        <p:blipFill>
          <a:blip r:embed="rId2" cstate="print"/>
          <a:stretch>
            <a:fillRect/>
          </a:stretch>
        </p:blipFill>
        <p:spPr>
          <a:xfrm>
            <a:off x="9337576" y="450374"/>
            <a:ext cx="1951108" cy="789942"/>
          </a:xfrm>
          <a:prstGeom prst="rect">
            <a:avLst/>
          </a:prstGeom>
        </p:spPr>
      </p:pic>
      <p:sp>
        <p:nvSpPr>
          <p:cNvPr id="10" name="Symbol zastępczy tytułu 1">
            <a:extLst>
              <a:ext uri="{FF2B5EF4-FFF2-40B4-BE49-F238E27FC236}">
                <a16:creationId xmlns:a16="http://schemas.microsoft.com/office/drawing/2014/main" id="{EB327102-3595-4482-B523-6C311B9F1EC1}"/>
              </a:ext>
            </a:extLst>
          </p:cNvPr>
          <p:cNvSpPr>
            <a:spLocks noGrp="1"/>
          </p:cNvSpPr>
          <p:nvPr>
            <p:ph type="title"/>
          </p:nvPr>
        </p:nvSpPr>
        <p:spPr>
          <a:xfrm>
            <a:off x="838200" y="365126"/>
            <a:ext cx="8066112" cy="936770"/>
          </a:xfrm>
          <a:prstGeom prst="rect">
            <a:avLst/>
          </a:prstGeom>
        </p:spPr>
        <p:txBody>
          <a:bodyPr vert="horz" lIns="91440" tIns="45720" rIns="91440" bIns="45720" rtlCol="0" anchor="ctr">
            <a:normAutofit/>
          </a:bodyPr>
          <a:lstStyle/>
          <a:p>
            <a:r>
              <a:rPr lang="pl-PL" dirty="0"/>
              <a:t>Kliknij, aby edytować styl</a:t>
            </a:r>
          </a:p>
        </p:txBody>
      </p:sp>
      <p:sp>
        <p:nvSpPr>
          <p:cNvPr id="12" name="Symbol zastępczy tekstu 2">
            <a:extLst>
              <a:ext uri="{FF2B5EF4-FFF2-40B4-BE49-F238E27FC236}">
                <a16:creationId xmlns:a16="http://schemas.microsoft.com/office/drawing/2014/main" id="{2D912A53-8145-44F9-9B66-50D1D243DEEE}"/>
              </a:ext>
            </a:extLst>
          </p:cNvPr>
          <p:cNvSpPr>
            <a:spLocks noGrp="1"/>
          </p:cNvSpPr>
          <p:nvPr>
            <p:ph idx="1"/>
          </p:nvPr>
        </p:nvSpPr>
        <p:spPr>
          <a:xfrm>
            <a:off x="838200" y="1825625"/>
            <a:ext cx="10515600" cy="3907631"/>
          </a:xfrm>
          <a:prstGeom prst="rect">
            <a:avLst/>
          </a:prstGeom>
        </p:spPr>
        <p:txBody>
          <a:bodyPr vert="horz" lIns="91440" tIns="45720" rIns="91440" bIns="4572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2437184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954AB1-A78C-47AE-A93D-E110893A3AE4}"/>
              </a:ext>
            </a:extLst>
          </p:cNvPr>
          <p:cNvSpPr>
            <a:spLocks noGrp="1"/>
          </p:cNvSpPr>
          <p:nvPr>
            <p:ph type="title"/>
          </p:nvPr>
        </p:nvSpPr>
        <p:spPr>
          <a:xfrm>
            <a:off x="551384" y="365126"/>
            <a:ext cx="7920880" cy="936770"/>
          </a:xfrm>
          <a:prstGeom prst="rect">
            <a:avLst/>
          </a:prstGeom>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68D1E6D5-4840-41A4-B781-D3F419B7C58A}"/>
              </a:ext>
            </a:extLst>
          </p:cNvPr>
          <p:cNvSpPr>
            <a:spLocks noGrp="1"/>
          </p:cNvSpPr>
          <p:nvPr>
            <p:ph type="body" orient="vert" idx="1"/>
          </p:nvPr>
        </p:nvSpPr>
        <p:spPr>
          <a:xfrm>
            <a:off x="838200" y="1825625"/>
            <a:ext cx="10515600" cy="3907631"/>
          </a:xfrm>
          <a:prstGeom prst="rect">
            <a:avLst/>
          </a:prstGeo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3D33510-6582-4DD9-80C9-CEAA2350A9B1}"/>
              </a:ext>
            </a:extLst>
          </p:cNvPr>
          <p:cNvSpPr>
            <a:spLocks noGrp="1"/>
          </p:cNvSpPr>
          <p:nvPr>
            <p:ph type="dt" sz="half" idx="10"/>
          </p:nvPr>
        </p:nvSpPr>
        <p:spPr>
          <a:xfrm>
            <a:off x="838200" y="6356350"/>
            <a:ext cx="2743200" cy="365125"/>
          </a:xfrm>
          <a:prstGeom prst="rect">
            <a:avLst/>
          </a:prstGeom>
        </p:spPr>
        <p:txBody>
          <a:bodyPr/>
          <a:lstStyle/>
          <a:p>
            <a:fld id="{D2D6BA06-169E-474D-8998-9E72C4CEAF6C}" type="datetimeFigureOut">
              <a:rPr lang="pl-PL" smtClean="0"/>
              <a:pPr/>
              <a:t>2019-05-14</a:t>
            </a:fld>
            <a:endParaRPr lang="pl-PL"/>
          </a:p>
        </p:txBody>
      </p:sp>
      <p:sp>
        <p:nvSpPr>
          <p:cNvPr id="5" name="Symbol zastępczy stopki 4">
            <a:extLst>
              <a:ext uri="{FF2B5EF4-FFF2-40B4-BE49-F238E27FC236}">
                <a16:creationId xmlns:a16="http://schemas.microsoft.com/office/drawing/2014/main" id="{950BCFBB-2788-4784-B7BE-CA22DFADFE49}"/>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6" name="Symbol zastępczy numeru slajdu 5">
            <a:extLst>
              <a:ext uri="{FF2B5EF4-FFF2-40B4-BE49-F238E27FC236}">
                <a16:creationId xmlns:a16="http://schemas.microsoft.com/office/drawing/2014/main" id="{CC007126-399E-4BB0-BB7F-8FD906817D21}"/>
              </a:ext>
            </a:extLst>
          </p:cNvPr>
          <p:cNvSpPr>
            <a:spLocks noGrp="1"/>
          </p:cNvSpPr>
          <p:nvPr>
            <p:ph type="sldNum" sz="quarter" idx="12"/>
          </p:nvPr>
        </p:nvSpPr>
        <p:spPr>
          <a:xfrm>
            <a:off x="8610600" y="6356350"/>
            <a:ext cx="2743200" cy="365125"/>
          </a:xfrm>
          <a:prstGeom prst="rect">
            <a:avLst/>
          </a:prstGeom>
        </p:spPr>
        <p:txBody>
          <a:bodyPr/>
          <a:lstStyle/>
          <a:p>
            <a:fld id="{7C9918D2-B5D7-44FC-8266-7BC62DA07F80}" type="slidenum">
              <a:rPr lang="pl-PL" smtClean="0"/>
              <a:pPr/>
              <a:t>‹#›</a:t>
            </a:fld>
            <a:endParaRPr lang="pl-PL"/>
          </a:p>
        </p:txBody>
      </p:sp>
    </p:spTree>
    <p:extLst>
      <p:ext uri="{BB962C8B-B14F-4D97-AF65-F5344CB8AC3E}">
        <p14:creationId xmlns:p14="http://schemas.microsoft.com/office/powerpoint/2010/main" val="2805912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EF4FCDEA-0177-45AB-BDF2-5E3AE88F0DAC}"/>
              </a:ext>
            </a:extLst>
          </p:cNvPr>
          <p:cNvSpPr>
            <a:spLocks noGrp="1"/>
          </p:cNvSpPr>
          <p:nvPr>
            <p:ph type="title" orient="vert"/>
          </p:nvPr>
        </p:nvSpPr>
        <p:spPr>
          <a:xfrm>
            <a:off x="8724900" y="365125"/>
            <a:ext cx="2628900" cy="5811838"/>
          </a:xfrm>
          <a:prstGeom prst="rect">
            <a:avLst/>
          </a:prstGeo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85E335A6-428C-4941-82BB-5DEB205A4711}"/>
              </a:ext>
            </a:extLst>
          </p:cNvPr>
          <p:cNvSpPr>
            <a:spLocks noGrp="1"/>
          </p:cNvSpPr>
          <p:nvPr>
            <p:ph type="body" orient="vert" idx="1"/>
          </p:nvPr>
        </p:nvSpPr>
        <p:spPr>
          <a:xfrm>
            <a:off x="838200" y="365125"/>
            <a:ext cx="7734300" cy="5811838"/>
          </a:xfrm>
          <a:prstGeom prst="rect">
            <a:avLst/>
          </a:prstGeo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77BAFA8-852E-4E75-9696-970D88992CEA}"/>
              </a:ext>
            </a:extLst>
          </p:cNvPr>
          <p:cNvSpPr>
            <a:spLocks noGrp="1"/>
          </p:cNvSpPr>
          <p:nvPr>
            <p:ph type="dt" sz="half" idx="10"/>
          </p:nvPr>
        </p:nvSpPr>
        <p:spPr>
          <a:xfrm>
            <a:off x="838200" y="6356350"/>
            <a:ext cx="2743200" cy="365125"/>
          </a:xfrm>
          <a:prstGeom prst="rect">
            <a:avLst/>
          </a:prstGeom>
        </p:spPr>
        <p:txBody>
          <a:bodyPr/>
          <a:lstStyle/>
          <a:p>
            <a:fld id="{D2D6BA06-169E-474D-8998-9E72C4CEAF6C}" type="datetimeFigureOut">
              <a:rPr lang="pl-PL" smtClean="0"/>
              <a:pPr/>
              <a:t>2019-05-14</a:t>
            </a:fld>
            <a:endParaRPr lang="pl-PL"/>
          </a:p>
        </p:txBody>
      </p:sp>
      <p:sp>
        <p:nvSpPr>
          <p:cNvPr id="5" name="Symbol zastępczy stopki 4">
            <a:extLst>
              <a:ext uri="{FF2B5EF4-FFF2-40B4-BE49-F238E27FC236}">
                <a16:creationId xmlns:a16="http://schemas.microsoft.com/office/drawing/2014/main" id="{6F9CCA73-08A7-42D2-860F-1D4D9C42568F}"/>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6" name="Symbol zastępczy numeru slajdu 5">
            <a:extLst>
              <a:ext uri="{FF2B5EF4-FFF2-40B4-BE49-F238E27FC236}">
                <a16:creationId xmlns:a16="http://schemas.microsoft.com/office/drawing/2014/main" id="{38053687-DB1F-49CE-9529-CFFC834D0DEA}"/>
              </a:ext>
            </a:extLst>
          </p:cNvPr>
          <p:cNvSpPr>
            <a:spLocks noGrp="1"/>
          </p:cNvSpPr>
          <p:nvPr>
            <p:ph type="sldNum" sz="quarter" idx="12"/>
          </p:nvPr>
        </p:nvSpPr>
        <p:spPr>
          <a:xfrm>
            <a:off x="8610600" y="6356350"/>
            <a:ext cx="2743200" cy="365125"/>
          </a:xfrm>
          <a:prstGeom prst="rect">
            <a:avLst/>
          </a:prstGeom>
        </p:spPr>
        <p:txBody>
          <a:bodyPr/>
          <a:lstStyle/>
          <a:p>
            <a:fld id="{7C9918D2-B5D7-44FC-8266-7BC62DA07F80}" type="slidenum">
              <a:rPr lang="pl-PL" smtClean="0"/>
              <a:pPr/>
              <a:t>‹#›</a:t>
            </a:fld>
            <a:endParaRPr lang="pl-PL"/>
          </a:p>
        </p:txBody>
      </p:sp>
    </p:spTree>
    <p:extLst>
      <p:ext uri="{BB962C8B-B14F-4D97-AF65-F5344CB8AC3E}">
        <p14:creationId xmlns:p14="http://schemas.microsoft.com/office/powerpoint/2010/main" val="3474854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ytuł">
    <p:spTree>
      <p:nvGrpSpPr>
        <p:cNvPr id="1" name=""/>
        <p:cNvGrpSpPr/>
        <p:nvPr/>
      </p:nvGrpSpPr>
      <p:grpSpPr>
        <a:xfrm>
          <a:off x="0" y="0"/>
          <a:ext cx="0" cy="0"/>
          <a:chOff x="0" y="0"/>
          <a:chExt cx="0" cy="0"/>
        </a:xfrm>
      </p:grpSpPr>
      <p:sp>
        <p:nvSpPr>
          <p:cNvPr id="2" name="Tytuł 1"/>
          <p:cNvSpPr>
            <a:spLocks noGrp="1"/>
          </p:cNvSpPr>
          <p:nvPr>
            <p:ph type="title"/>
          </p:nvPr>
        </p:nvSpPr>
        <p:spPr>
          <a:xfrm>
            <a:off x="551384" y="365126"/>
            <a:ext cx="7920880" cy="936770"/>
          </a:xfrm>
          <a:prstGeom prst="rect">
            <a:avLst/>
          </a:prstGeom>
        </p:spPr>
        <p:txBody>
          <a:bodyPr/>
          <a:lstStyle>
            <a:lvl1pPr>
              <a:defRPr>
                <a:latin typeface="+mn-lt"/>
              </a:defRPr>
            </a:lvl1pPr>
          </a:lstStyle>
          <a:p>
            <a:r>
              <a:rPr lang="pl-PL"/>
              <a:t>Kliknij, aby edytować styl</a:t>
            </a:r>
          </a:p>
        </p:txBody>
      </p:sp>
      <p:sp>
        <p:nvSpPr>
          <p:cNvPr id="5" name="Rectangle 6">
            <a:extLst>
              <a:ext uri="{FF2B5EF4-FFF2-40B4-BE49-F238E27FC236}">
                <a16:creationId xmlns:a16="http://schemas.microsoft.com/office/drawing/2014/main" id="{7001F933-4EE6-4A22-A0EE-BDA8FD185458}"/>
              </a:ext>
            </a:extLst>
          </p:cNvPr>
          <p:cNvSpPr>
            <a:spLocks noGrp="1" noChangeArrowheads="1"/>
          </p:cNvSpPr>
          <p:nvPr>
            <p:ph type="dt" sz="half" idx="10"/>
          </p:nvPr>
        </p:nvSpPr>
        <p:spPr>
          <a:xfrm>
            <a:off x="609600" y="6245225"/>
            <a:ext cx="2844800" cy="476250"/>
          </a:xfrm>
          <a:prstGeom prst="rect">
            <a:avLst/>
          </a:prstGeom>
        </p:spPr>
        <p:txBody>
          <a:bodyPr anchor="ctr"/>
          <a:lstStyle>
            <a:lvl1pPr eaLnBrk="1" hangingPunct="1">
              <a:defRPr sz="1400">
                <a:latin typeface="+mn-lt"/>
              </a:defRPr>
            </a:lvl1pPr>
          </a:lstStyle>
          <a:p>
            <a:pPr>
              <a:defRPr/>
            </a:pPr>
            <a:endParaRPr lang="pl-PL"/>
          </a:p>
        </p:txBody>
      </p:sp>
      <p:sp>
        <p:nvSpPr>
          <p:cNvPr id="6" name="Rectangle 7">
            <a:extLst>
              <a:ext uri="{FF2B5EF4-FFF2-40B4-BE49-F238E27FC236}">
                <a16:creationId xmlns:a16="http://schemas.microsoft.com/office/drawing/2014/main" id="{BDA9F2C7-34AB-47C8-8D11-63199078549E}"/>
              </a:ext>
            </a:extLst>
          </p:cNvPr>
          <p:cNvSpPr>
            <a:spLocks noGrp="1" noChangeArrowheads="1"/>
          </p:cNvSpPr>
          <p:nvPr>
            <p:ph type="ftr" sz="quarter" idx="11"/>
          </p:nvPr>
        </p:nvSpPr>
        <p:spPr>
          <a:xfrm>
            <a:off x="4165600" y="6245225"/>
            <a:ext cx="3860800" cy="476250"/>
          </a:xfrm>
          <a:prstGeom prst="rect">
            <a:avLst/>
          </a:prstGeom>
        </p:spPr>
        <p:txBody>
          <a:bodyPr anchor="ctr"/>
          <a:lstStyle>
            <a:lvl1pPr eaLnBrk="1" hangingPunct="1">
              <a:defRPr sz="1400">
                <a:latin typeface="+mn-lt"/>
              </a:defRPr>
            </a:lvl1pPr>
          </a:lstStyle>
          <a:p>
            <a:pPr>
              <a:defRPr/>
            </a:pPr>
            <a:endParaRPr lang="pl-PL"/>
          </a:p>
        </p:txBody>
      </p:sp>
      <p:sp>
        <p:nvSpPr>
          <p:cNvPr id="7" name="Rectangle 8">
            <a:extLst>
              <a:ext uri="{FF2B5EF4-FFF2-40B4-BE49-F238E27FC236}">
                <a16:creationId xmlns:a16="http://schemas.microsoft.com/office/drawing/2014/main" id="{E5646104-4815-4A38-AD68-3C77596DE153}"/>
              </a:ext>
            </a:extLst>
          </p:cNvPr>
          <p:cNvSpPr>
            <a:spLocks noGrp="1" noChangeArrowheads="1"/>
          </p:cNvSpPr>
          <p:nvPr>
            <p:ph type="sldNum" sz="quarter" idx="12"/>
          </p:nvPr>
        </p:nvSpPr>
        <p:spPr>
          <a:xfrm>
            <a:off x="8610600" y="6356350"/>
            <a:ext cx="2743200" cy="365125"/>
          </a:xfrm>
          <a:prstGeom prst="rect">
            <a:avLst/>
          </a:prstGeom>
        </p:spPr>
        <p:txBody>
          <a:bodyPr/>
          <a:lstStyle>
            <a:lvl1pPr>
              <a:defRPr b="0" smtClean="0"/>
            </a:lvl1pPr>
          </a:lstStyle>
          <a:p>
            <a:fld id="{055EAD18-3A0C-4558-8505-F0AEEF057C64}" type="slidenum">
              <a:rPr lang="pl-PL" altLang="pl-PL"/>
              <a:pPr/>
              <a:t>‹#›</a:t>
            </a:fld>
            <a:endParaRPr lang="pl-PL" altLang="pl-PL"/>
          </a:p>
        </p:txBody>
      </p:sp>
    </p:spTree>
    <p:extLst>
      <p:ext uri="{BB962C8B-B14F-4D97-AF65-F5344CB8AC3E}">
        <p14:creationId xmlns:p14="http://schemas.microsoft.com/office/powerpoint/2010/main" val="84582457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787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A07E2D-FC2F-492E-AEC3-6504E88F548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C602C4A7-8586-410B-A14B-3A708C2BEAD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5906DF51-D914-4918-888D-33347D2BA0B2}"/>
              </a:ext>
            </a:extLst>
          </p:cNvPr>
          <p:cNvSpPr>
            <a:spLocks noGrp="1"/>
          </p:cNvSpPr>
          <p:nvPr>
            <p:ph type="dt" sz="half" idx="10"/>
          </p:nvPr>
        </p:nvSpPr>
        <p:spPr>
          <a:xfrm>
            <a:off x="838200" y="6356350"/>
            <a:ext cx="2743200" cy="365125"/>
          </a:xfrm>
          <a:prstGeom prst="rect">
            <a:avLst/>
          </a:prstGeom>
        </p:spPr>
        <p:txBody>
          <a:bodyPr/>
          <a:lstStyle/>
          <a:p>
            <a:fld id="{D2D6BA06-169E-474D-8998-9E72C4CEAF6C}" type="datetimeFigureOut">
              <a:rPr lang="pl-PL" smtClean="0"/>
              <a:pPr/>
              <a:t>2019-05-14</a:t>
            </a:fld>
            <a:endParaRPr lang="pl-PL"/>
          </a:p>
        </p:txBody>
      </p:sp>
      <p:sp>
        <p:nvSpPr>
          <p:cNvPr id="5" name="Symbol zastępczy stopki 4">
            <a:extLst>
              <a:ext uri="{FF2B5EF4-FFF2-40B4-BE49-F238E27FC236}">
                <a16:creationId xmlns:a16="http://schemas.microsoft.com/office/drawing/2014/main" id="{53054127-7E85-442E-B649-31491387A9F2}"/>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6" name="Symbol zastępczy numeru slajdu 5">
            <a:extLst>
              <a:ext uri="{FF2B5EF4-FFF2-40B4-BE49-F238E27FC236}">
                <a16:creationId xmlns:a16="http://schemas.microsoft.com/office/drawing/2014/main" id="{00FD7990-BC4F-4C34-805E-4BEB53694B5B}"/>
              </a:ext>
            </a:extLst>
          </p:cNvPr>
          <p:cNvSpPr>
            <a:spLocks noGrp="1"/>
          </p:cNvSpPr>
          <p:nvPr>
            <p:ph type="sldNum" sz="quarter" idx="12"/>
          </p:nvPr>
        </p:nvSpPr>
        <p:spPr>
          <a:xfrm>
            <a:off x="8610600" y="6356350"/>
            <a:ext cx="2743200" cy="365125"/>
          </a:xfrm>
          <a:prstGeom prst="rect">
            <a:avLst/>
          </a:prstGeom>
        </p:spPr>
        <p:txBody>
          <a:bodyPr/>
          <a:lstStyle/>
          <a:p>
            <a:fld id="{7C9918D2-B5D7-44FC-8266-7BC62DA07F80}" type="slidenum">
              <a:rPr lang="pl-PL" smtClean="0"/>
              <a:pPr/>
              <a:t>‹#›</a:t>
            </a:fld>
            <a:endParaRPr lang="pl-PL"/>
          </a:p>
        </p:txBody>
      </p:sp>
    </p:spTree>
    <p:extLst>
      <p:ext uri="{BB962C8B-B14F-4D97-AF65-F5344CB8AC3E}">
        <p14:creationId xmlns:p14="http://schemas.microsoft.com/office/powerpoint/2010/main" val="343409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CB83875-70FF-4229-B07C-203C164863BC}"/>
              </a:ext>
            </a:extLst>
          </p:cNvPr>
          <p:cNvSpPr>
            <a:spLocks noGrp="1"/>
          </p:cNvSpPr>
          <p:nvPr>
            <p:ph type="title"/>
          </p:nvPr>
        </p:nvSpPr>
        <p:spPr>
          <a:xfrm>
            <a:off x="551384" y="365126"/>
            <a:ext cx="7920880" cy="936770"/>
          </a:xfrm>
          <a:prstGeom prst="rect">
            <a:avLst/>
          </a:prstGeo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41EE5ADB-ACAA-4C1A-9DEB-EC38A3F0C962}"/>
              </a:ext>
            </a:extLst>
          </p:cNvPr>
          <p:cNvSpPr>
            <a:spLocks noGrp="1"/>
          </p:cNvSpPr>
          <p:nvPr>
            <p:ph sz="half" idx="1"/>
          </p:nvPr>
        </p:nvSpPr>
        <p:spPr>
          <a:xfrm>
            <a:off x="838200" y="1825625"/>
            <a:ext cx="5181600" cy="4351338"/>
          </a:xfrm>
          <a:prstGeom prst="rect">
            <a:avLst/>
          </a:prstGeo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C6DA1632-67DD-4B6D-AE86-92B0969E54E7}"/>
              </a:ext>
            </a:extLst>
          </p:cNvPr>
          <p:cNvSpPr>
            <a:spLocks noGrp="1"/>
          </p:cNvSpPr>
          <p:nvPr>
            <p:ph sz="half" idx="2"/>
          </p:nvPr>
        </p:nvSpPr>
        <p:spPr>
          <a:xfrm>
            <a:off x="6172200" y="1825625"/>
            <a:ext cx="5181600" cy="4351338"/>
          </a:xfrm>
          <a:prstGeom prst="rect">
            <a:avLst/>
          </a:prstGeo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6F243D9D-BC59-4161-B4A6-55033FA11375}"/>
              </a:ext>
            </a:extLst>
          </p:cNvPr>
          <p:cNvSpPr>
            <a:spLocks noGrp="1"/>
          </p:cNvSpPr>
          <p:nvPr>
            <p:ph type="dt" sz="half" idx="10"/>
          </p:nvPr>
        </p:nvSpPr>
        <p:spPr>
          <a:xfrm>
            <a:off x="838200" y="6356350"/>
            <a:ext cx="2743200" cy="365125"/>
          </a:xfrm>
          <a:prstGeom prst="rect">
            <a:avLst/>
          </a:prstGeom>
        </p:spPr>
        <p:txBody>
          <a:bodyPr/>
          <a:lstStyle/>
          <a:p>
            <a:fld id="{D2D6BA06-169E-474D-8998-9E72C4CEAF6C}" type="datetimeFigureOut">
              <a:rPr lang="pl-PL" smtClean="0"/>
              <a:pPr/>
              <a:t>2019-05-14</a:t>
            </a:fld>
            <a:endParaRPr lang="pl-PL"/>
          </a:p>
        </p:txBody>
      </p:sp>
      <p:sp>
        <p:nvSpPr>
          <p:cNvPr id="6" name="Symbol zastępczy stopki 5">
            <a:extLst>
              <a:ext uri="{FF2B5EF4-FFF2-40B4-BE49-F238E27FC236}">
                <a16:creationId xmlns:a16="http://schemas.microsoft.com/office/drawing/2014/main" id="{FEEB386F-CB1E-47D0-90BA-882BBCE046E0}"/>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7" name="Symbol zastępczy numeru slajdu 6">
            <a:extLst>
              <a:ext uri="{FF2B5EF4-FFF2-40B4-BE49-F238E27FC236}">
                <a16:creationId xmlns:a16="http://schemas.microsoft.com/office/drawing/2014/main" id="{382C8F8F-7BB1-4F18-A5A8-EF66C2F7727D}"/>
              </a:ext>
            </a:extLst>
          </p:cNvPr>
          <p:cNvSpPr>
            <a:spLocks noGrp="1"/>
          </p:cNvSpPr>
          <p:nvPr>
            <p:ph type="sldNum" sz="quarter" idx="12"/>
          </p:nvPr>
        </p:nvSpPr>
        <p:spPr>
          <a:xfrm>
            <a:off x="8610600" y="6356350"/>
            <a:ext cx="2743200" cy="365125"/>
          </a:xfrm>
          <a:prstGeom prst="rect">
            <a:avLst/>
          </a:prstGeom>
        </p:spPr>
        <p:txBody>
          <a:bodyPr/>
          <a:lstStyle/>
          <a:p>
            <a:fld id="{7C9918D2-B5D7-44FC-8266-7BC62DA07F80}" type="slidenum">
              <a:rPr lang="pl-PL" smtClean="0"/>
              <a:pPr/>
              <a:t>‹#›</a:t>
            </a:fld>
            <a:endParaRPr lang="pl-PL"/>
          </a:p>
        </p:txBody>
      </p:sp>
    </p:spTree>
    <p:extLst>
      <p:ext uri="{BB962C8B-B14F-4D97-AF65-F5344CB8AC3E}">
        <p14:creationId xmlns:p14="http://schemas.microsoft.com/office/powerpoint/2010/main" val="3353164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395098-CEDE-4F76-88EB-258DCD19128F}"/>
              </a:ext>
            </a:extLst>
          </p:cNvPr>
          <p:cNvSpPr>
            <a:spLocks noGrp="1"/>
          </p:cNvSpPr>
          <p:nvPr>
            <p:ph type="title"/>
          </p:nvPr>
        </p:nvSpPr>
        <p:spPr>
          <a:xfrm>
            <a:off x="839788" y="365125"/>
            <a:ext cx="10515600" cy="1325563"/>
          </a:xfrm>
          <a:prstGeom prst="rect">
            <a:avLst/>
          </a:prstGeom>
        </p:spPr>
        <p:txBody>
          <a:bodyPr/>
          <a:lstStyle/>
          <a:p>
            <a:r>
              <a:rPr lang="pl-PL"/>
              <a:t>Kliknij, aby edytować styl</a:t>
            </a:r>
          </a:p>
        </p:txBody>
      </p:sp>
      <p:sp>
        <p:nvSpPr>
          <p:cNvPr id="3" name="Symbol zastępczy tekstu 2">
            <a:extLst>
              <a:ext uri="{FF2B5EF4-FFF2-40B4-BE49-F238E27FC236}">
                <a16:creationId xmlns:a16="http://schemas.microsoft.com/office/drawing/2014/main" id="{7BFF8A66-EEBA-4CAC-9959-34C1AEB1961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94FA9250-FF83-4D05-85E6-7DE7517A32A8}"/>
              </a:ext>
            </a:extLst>
          </p:cNvPr>
          <p:cNvSpPr>
            <a:spLocks noGrp="1"/>
          </p:cNvSpPr>
          <p:nvPr>
            <p:ph sz="half" idx="2"/>
          </p:nvPr>
        </p:nvSpPr>
        <p:spPr>
          <a:xfrm>
            <a:off x="839788" y="2505075"/>
            <a:ext cx="5157787" cy="3684588"/>
          </a:xfrm>
          <a:prstGeom prst="rect">
            <a:avLst/>
          </a:prstGeo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9FF76EF1-EBB7-49EF-94F4-FDF6F73CD00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E1086984-4F74-4F07-835A-2D566AD742F2}"/>
              </a:ext>
            </a:extLst>
          </p:cNvPr>
          <p:cNvSpPr>
            <a:spLocks noGrp="1"/>
          </p:cNvSpPr>
          <p:nvPr>
            <p:ph sz="quarter" idx="4"/>
          </p:nvPr>
        </p:nvSpPr>
        <p:spPr>
          <a:xfrm>
            <a:off x="6172200" y="2505075"/>
            <a:ext cx="5183188" cy="3684588"/>
          </a:xfrm>
          <a:prstGeom prst="rect">
            <a:avLst/>
          </a:prstGeo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E4ED0AE0-E7DE-4AB2-A033-1DB3041E260D}"/>
              </a:ext>
            </a:extLst>
          </p:cNvPr>
          <p:cNvSpPr>
            <a:spLocks noGrp="1"/>
          </p:cNvSpPr>
          <p:nvPr>
            <p:ph type="dt" sz="half" idx="10"/>
          </p:nvPr>
        </p:nvSpPr>
        <p:spPr>
          <a:xfrm>
            <a:off x="838200" y="6356350"/>
            <a:ext cx="2743200" cy="365125"/>
          </a:xfrm>
          <a:prstGeom prst="rect">
            <a:avLst/>
          </a:prstGeom>
        </p:spPr>
        <p:txBody>
          <a:bodyPr/>
          <a:lstStyle/>
          <a:p>
            <a:fld id="{D2D6BA06-169E-474D-8998-9E72C4CEAF6C}" type="datetimeFigureOut">
              <a:rPr lang="pl-PL" smtClean="0"/>
              <a:pPr/>
              <a:t>2019-05-14</a:t>
            </a:fld>
            <a:endParaRPr lang="pl-PL"/>
          </a:p>
        </p:txBody>
      </p:sp>
      <p:sp>
        <p:nvSpPr>
          <p:cNvPr id="8" name="Symbol zastępczy stopki 7">
            <a:extLst>
              <a:ext uri="{FF2B5EF4-FFF2-40B4-BE49-F238E27FC236}">
                <a16:creationId xmlns:a16="http://schemas.microsoft.com/office/drawing/2014/main" id="{69192005-B3EE-43B7-8BCB-BED795DF5075}"/>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9" name="Symbol zastępczy numeru slajdu 8">
            <a:extLst>
              <a:ext uri="{FF2B5EF4-FFF2-40B4-BE49-F238E27FC236}">
                <a16:creationId xmlns:a16="http://schemas.microsoft.com/office/drawing/2014/main" id="{3A00AF0A-6C2D-44D1-BA22-A424D16EFCC2}"/>
              </a:ext>
            </a:extLst>
          </p:cNvPr>
          <p:cNvSpPr>
            <a:spLocks noGrp="1"/>
          </p:cNvSpPr>
          <p:nvPr>
            <p:ph type="sldNum" sz="quarter" idx="12"/>
          </p:nvPr>
        </p:nvSpPr>
        <p:spPr>
          <a:xfrm>
            <a:off x="8610600" y="6356350"/>
            <a:ext cx="2743200" cy="365125"/>
          </a:xfrm>
          <a:prstGeom prst="rect">
            <a:avLst/>
          </a:prstGeom>
        </p:spPr>
        <p:txBody>
          <a:bodyPr/>
          <a:lstStyle/>
          <a:p>
            <a:fld id="{7C9918D2-B5D7-44FC-8266-7BC62DA07F80}" type="slidenum">
              <a:rPr lang="pl-PL" smtClean="0"/>
              <a:pPr/>
              <a:t>‹#›</a:t>
            </a:fld>
            <a:endParaRPr lang="pl-PL"/>
          </a:p>
        </p:txBody>
      </p:sp>
    </p:spTree>
    <p:extLst>
      <p:ext uri="{BB962C8B-B14F-4D97-AF65-F5344CB8AC3E}">
        <p14:creationId xmlns:p14="http://schemas.microsoft.com/office/powerpoint/2010/main" val="1131370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CDC3CD-97AC-40B6-8022-1DC1FB454D19}"/>
              </a:ext>
            </a:extLst>
          </p:cNvPr>
          <p:cNvSpPr>
            <a:spLocks noGrp="1"/>
          </p:cNvSpPr>
          <p:nvPr>
            <p:ph type="title"/>
          </p:nvPr>
        </p:nvSpPr>
        <p:spPr>
          <a:xfrm>
            <a:off x="551384" y="365126"/>
            <a:ext cx="7920880" cy="936770"/>
          </a:xfrm>
          <a:prstGeom prst="rect">
            <a:avLst/>
          </a:prstGeom>
        </p:spPr>
        <p:txBody>
          <a:bodyPr/>
          <a:lstStyle/>
          <a:p>
            <a:r>
              <a:rPr lang="pl-PL"/>
              <a:t>Kliknij, aby edytować styl</a:t>
            </a:r>
          </a:p>
        </p:txBody>
      </p:sp>
      <p:sp>
        <p:nvSpPr>
          <p:cNvPr id="3" name="Symbol zastępczy daty 2">
            <a:extLst>
              <a:ext uri="{FF2B5EF4-FFF2-40B4-BE49-F238E27FC236}">
                <a16:creationId xmlns:a16="http://schemas.microsoft.com/office/drawing/2014/main" id="{6968FE1C-E641-4DC4-8E7F-40847730F383}"/>
              </a:ext>
            </a:extLst>
          </p:cNvPr>
          <p:cNvSpPr>
            <a:spLocks noGrp="1"/>
          </p:cNvSpPr>
          <p:nvPr>
            <p:ph type="dt" sz="half" idx="10"/>
          </p:nvPr>
        </p:nvSpPr>
        <p:spPr>
          <a:xfrm>
            <a:off x="838200" y="6356350"/>
            <a:ext cx="2743200" cy="365125"/>
          </a:xfrm>
          <a:prstGeom prst="rect">
            <a:avLst/>
          </a:prstGeom>
        </p:spPr>
        <p:txBody>
          <a:bodyPr/>
          <a:lstStyle/>
          <a:p>
            <a:fld id="{D2D6BA06-169E-474D-8998-9E72C4CEAF6C}" type="datetimeFigureOut">
              <a:rPr lang="pl-PL" smtClean="0"/>
              <a:pPr/>
              <a:t>2019-05-14</a:t>
            </a:fld>
            <a:endParaRPr lang="pl-PL"/>
          </a:p>
        </p:txBody>
      </p:sp>
      <p:sp>
        <p:nvSpPr>
          <p:cNvPr id="4" name="Symbol zastępczy stopki 3">
            <a:extLst>
              <a:ext uri="{FF2B5EF4-FFF2-40B4-BE49-F238E27FC236}">
                <a16:creationId xmlns:a16="http://schemas.microsoft.com/office/drawing/2014/main" id="{57699423-209B-47EE-AD07-811951B39DA2}"/>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5" name="Symbol zastępczy numeru slajdu 4">
            <a:extLst>
              <a:ext uri="{FF2B5EF4-FFF2-40B4-BE49-F238E27FC236}">
                <a16:creationId xmlns:a16="http://schemas.microsoft.com/office/drawing/2014/main" id="{F5E7A1FF-94E9-4A0B-AD62-E8236687B493}"/>
              </a:ext>
            </a:extLst>
          </p:cNvPr>
          <p:cNvSpPr>
            <a:spLocks noGrp="1"/>
          </p:cNvSpPr>
          <p:nvPr>
            <p:ph type="sldNum" sz="quarter" idx="12"/>
          </p:nvPr>
        </p:nvSpPr>
        <p:spPr>
          <a:xfrm>
            <a:off x="8610600" y="6356350"/>
            <a:ext cx="2743200" cy="365125"/>
          </a:xfrm>
          <a:prstGeom prst="rect">
            <a:avLst/>
          </a:prstGeom>
        </p:spPr>
        <p:txBody>
          <a:bodyPr/>
          <a:lstStyle/>
          <a:p>
            <a:fld id="{7C9918D2-B5D7-44FC-8266-7BC62DA07F80}" type="slidenum">
              <a:rPr lang="pl-PL" smtClean="0"/>
              <a:pPr/>
              <a:t>‹#›</a:t>
            </a:fld>
            <a:endParaRPr lang="pl-PL"/>
          </a:p>
        </p:txBody>
      </p:sp>
    </p:spTree>
    <p:extLst>
      <p:ext uri="{BB962C8B-B14F-4D97-AF65-F5344CB8AC3E}">
        <p14:creationId xmlns:p14="http://schemas.microsoft.com/office/powerpoint/2010/main" val="1782460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2CE69B05-E58E-43AB-83AB-683F9CF83023}"/>
              </a:ext>
            </a:extLst>
          </p:cNvPr>
          <p:cNvSpPr>
            <a:spLocks noGrp="1"/>
          </p:cNvSpPr>
          <p:nvPr>
            <p:ph type="dt" sz="half" idx="10"/>
          </p:nvPr>
        </p:nvSpPr>
        <p:spPr>
          <a:xfrm>
            <a:off x="838200" y="6356350"/>
            <a:ext cx="2743200" cy="365125"/>
          </a:xfrm>
          <a:prstGeom prst="rect">
            <a:avLst/>
          </a:prstGeom>
        </p:spPr>
        <p:txBody>
          <a:bodyPr/>
          <a:lstStyle/>
          <a:p>
            <a:fld id="{D2D6BA06-169E-474D-8998-9E72C4CEAF6C}" type="datetimeFigureOut">
              <a:rPr lang="pl-PL" smtClean="0"/>
              <a:pPr/>
              <a:t>2019-05-14</a:t>
            </a:fld>
            <a:endParaRPr lang="pl-PL"/>
          </a:p>
        </p:txBody>
      </p:sp>
      <p:sp>
        <p:nvSpPr>
          <p:cNvPr id="3" name="Symbol zastępczy stopki 2">
            <a:extLst>
              <a:ext uri="{FF2B5EF4-FFF2-40B4-BE49-F238E27FC236}">
                <a16:creationId xmlns:a16="http://schemas.microsoft.com/office/drawing/2014/main" id="{F988A596-6C32-412C-BA56-4AEA60BAF73E}"/>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4" name="Symbol zastępczy numeru slajdu 3">
            <a:extLst>
              <a:ext uri="{FF2B5EF4-FFF2-40B4-BE49-F238E27FC236}">
                <a16:creationId xmlns:a16="http://schemas.microsoft.com/office/drawing/2014/main" id="{CF2EB5C3-BB4D-4032-A0B1-1C8D1CDCCE6E}"/>
              </a:ext>
            </a:extLst>
          </p:cNvPr>
          <p:cNvSpPr>
            <a:spLocks noGrp="1"/>
          </p:cNvSpPr>
          <p:nvPr>
            <p:ph type="sldNum" sz="quarter" idx="12"/>
          </p:nvPr>
        </p:nvSpPr>
        <p:spPr>
          <a:xfrm>
            <a:off x="8610600" y="6356350"/>
            <a:ext cx="2743200" cy="365125"/>
          </a:xfrm>
          <a:prstGeom prst="rect">
            <a:avLst/>
          </a:prstGeom>
        </p:spPr>
        <p:txBody>
          <a:bodyPr/>
          <a:lstStyle/>
          <a:p>
            <a:fld id="{7C9918D2-B5D7-44FC-8266-7BC62DA07F80}" type="slidenum">
              <a:rPr lang="pl-PL" smtClean="0"/>
              <a:pPr/>
              <a:t>‹#›</a:t>
            </a:fld>
            <a:endParaRPr lang="pl-PL"/>
          </a:p>
        </p:txBody>
      </p:sp>
    </p:spTree>
    <p:extLst>
      <p:ext uri="{BB962C8B-B14F-4D97-AF65-F5344CB8AC3E}">
        <p14:creationId xmlns:p14="http://schemas.microsoft.com/office/powerpoint/2010/main" val="34875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D216CA-7CDE-42B6-846C-DF8667B66A5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3E440685-78A0-43BC-9401-FDA0B7FF162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26FBAC6B-5B4A-4D29-BCDE-9B6EA0B9514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29E838EB-9235-4D67-9FF0-0CF08BE9BC77}"/>
              </a:ext>
            </a:extLst>
          </p:cNvPr>
          <p:cNvSpPr>
            <a:spLocks noGrp="1"/>
          </p:cNvSpPr>
          <p:nvPr>
            <p:ph type="dt" sz="half" idx="10"/>
          </p:nvPr>
        </p:nvSpPr>
        <p:spPr>
          <a:xfrm>
            <a:off x="838200" y="6356350"/>
            <a:ext cx="2743200" cy="365125"/>
          </a:xfrm>
          <a:prstGeom prst="rect">
            <a:avLst/>
          </a:prstGeom>
        </p:spPr>
        <p:txBody>
          <a:bodyPr/>
          <a:lstStyle/>
          <a:p>
            <a:fld id="{D2D6BA06-169E-474D-8998-9E72C4CEAF6C}" type="datetimeFigureOut">
              <a:rPr lang="pl-PL" smtClean="0"/>
              <a:pPr/>
              <a:t>2019-05-14</a:t>
            </a:fld>
            <a:endParaRPr lang="pl-PL"/>
          </a:p>
        </p:txBody>
      </p:sp>
      <p:sp>
        <p:nvSpPr>
          <p:cNvPr id="6" name="Symbol zastępczy stopki 5">
            <a:extLst>
              <a:ext uri="{FF2B5EF4-FFF2-40B4-BE49-F238E27FC236}">
                <a16:creationId xmlns:a16="http://schemas.microsoft.com/office/drawing/2014/main" id="{ABB5088B-810C-4DC6-B915-638FC5341B69}"/>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7" name="Symbol zastępczy numeru slajdu 6">
            <a:extLst>
              <a:ext uri="{FF2B5EF4-FFF2-40B4-BE49-F238E27FC236}">
                <a16:creationId xmlns:a16="http://schemas.microsoft.com/office/drawing/2014/main" id="{57FD3D72-5AA7-4A55-9FB1-48F835F9EFBD}"/>
              </a:ext>
            </a:extLst>
          </p:cNvPr>
          <p:cNvSpPr>
            <a:spLocks noGrp="1"/>
          </p:cNvSpPr>
          <p:nvPr>
            <p:ph type="sldNum" sz="quarter" idx="12"/>
          </p:nvPr>
        </p:nvSpPr>
        <p:spPr>
          <a:xfrm>
            <a:off x="8610600" y="6356350"/>
            <a:ext cx="2743200" cy="365125"/>
          </a:xfrm>
          <a:prstGeom prst="rect">
            <a:avLst/>
          </a:prstGeom>
        </p:spPr>
        <p:txBody>
          <a:bodyPr/>
          <a:lstStyle/>
          <a:p>
            <a:fld id="{7C9918D2-B5D7-44FC-8266-7BC62DA07F80}" type="slidenum">
              <a:rPr lang="pl-PL" smtClean="0"/>
              <a:pPr/>
              <a:t>‹#›</a:t>
            </a:fld>
            <a:endParaRPr lang="pl-PL"/>
          </a:p>
        </p:txBody>
      </p:sp>
    </p:spTree>
    <p:extLst>
      <p:ext uri="{BB962C8B-B14F-4D97-AF65-F5344CB8AC3E}">
        <p14:creationId xmlns:p14="http://schemas.microsoft.com/office/powerpoint/2010/main" val="244637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A9015F-9646-48C5-AD7D-78B4014E989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316EF362-A3C4-4AA0-A1D9-AED9AC8CBDA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BD81970F-A7C0-4838-90D3-ADE5FAD396B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A7602931-52A8-4740-8D12-18B91F68C632}"/>
              </a:ext>
            </a:extLst>
          </p:cNvPr>
          <p:cNvSpPr>
            <a:spLocks noGrp="1"/>
          </p:cNvSpPr>
          <p:nvPr>
            <p:ph type="dt" sz="half" idx="10"/>
          </p:nvPr>
        </p:nvSpPr>
        <p:spPr>
          <a:xfrm>
            <a:off x="838200" y="6356350"/>
            <a:ext cx="2743200" cy="365125"/>
          </a:xfrm>
          <a:prstGeom prst="rect">
            <a:avLst/>
          </a:prstGeom>
        </p:spPr>
        <p:txBody>
          <a:bodyPr/>
          <a:lstStyle/>
          <a:p>
            <a:fld id="{D2D6BA06-169E-474D-8998-9E72C4CEAF6C}" type="datetimeFigureOut">
              <a:rPr lang="pl-PL" smtClean="0"/>
              <a:pPr/>
              <a:t>2019-05-14</a:t>
            </a:fld>
            <a:endParaRPr lang="pl-PL"/>
          </a:p>
        </p:txBody>
      </p:sp>
      <p:sp>
        <p:nvSpPr>
          <p:cNvPr id="6" name="Symbol zastępczy stopki 5">
            <a:extLst>
              <a:ext uri="{FF2B5EF4-FFF2-40B4-BE49-F238E27FC236}">
                <a16:creationId xmlns:a16="http://schemas.microsoft.com/office/drawing/2014/main" id="{E79E3CD2-2B3C-40F9-B95C-B78EDE5175F1}"/>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7" name="Symbol zastępczy numeru slajdu 6">
            <a:extLst>
              <a:ext uri="{FF2B5EF4-FFF2-40B4-BE49-F238E27FC236}">
                <a16:creationId xmlns:a16="http://schemas.microsoft.com/office/drawing/2014/main" id="{0977AFE2-395D-40D2-88D7-492E9C418893}"/>
              </a:ext>
            </a:extLst>
          </p:cNvPr>
          <p:cNvSpPr>
            <a:spLocks noGrp="1"/>
          </p:cNvSpPr>
          <p:nvPr>
            <p:ph type="sldNum" sz="quarter" idx="12"/>
          </p:nvPr>
        </p:nvSpPr>
        <p:spPr>
          <a:xfrm>
            <a:off x="8610600" y="6356350"/>
            <a:ext cx="2743200" cy="365125"/>
          </a:xfrm>
          <a:prstGeom prst="rect">
            <a:avLst/>
          </a:prstGeom>
        </p:spPr>
        <p:txBody>
          <a:bodyPr/>
          <a:lstStyle/>
          <a:p>
            <a:fld id="{7C9918D2-B5D7-44FC-8266-7BC62DA07F80}" type="slidenum">
              <a:rPr lang="pl-PL" smtClean="0"/>
              <a:pPr/>
              <a:t>‹#›</a:t>
            </a:fld>
            <a:endParaRPr lang="pl-PL"/>
          </a:p>
        </p:txBody>
      </p:sp>
    </p:spTree>
    <p:extLst>
      <p:ext uri="{BB962C8B-B14F-4D97-AF65-F5344CB8AC3E}">
        <p14:creationId xmlns:p14="http://schemas.microsoft.com/office/powerpoint/2010/main" val="491776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Prostokąt 17">
            <a:extLst>
              <a:ext uri="{FF2B5EF4-FFF2-40B4-BE49-F238E27FC236}">
                <a16:creationId xmlns:a16="http://schemas.microsoft.com/office/drawing/2014/main" id="{6F41EEAD-A071-4BE7-B2CF-A03A3DAD0088}"/>
              </a:ext>
            </a:extLst>
          </p:cNvPr>
          <p:cNvSpPr/>
          <p:nvPr userDrawn="1"/>
        </p:nvSpPr>
        <p:spPr>
          <a:xfrm>
            <a:off x="0" y="3"/>
            <a:ext cx="9624392" cy="1122364"/>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2" name="Symbol zastępczy tytułu 1">
            <a:extLst>
              <a:ext uri="{FF2B5EF4-FFF2-40B4-BE49-F238E27FC236}">
                <a16:creationId xmlns:a16="http://schemas.microsoft.com/office/drawing/2014/main" id="{114E4853-668C-4EDF-BC4D-E5A3BE7D703D}"/>
              </a:ext>
            </a:extLst>
          </p:cNvPr>
          <p:cNvSpPr>
            <a:spLocks noGrp="1"/>
          </p:cNvSpPr>
          <p:nvPr userDrawn="1">
            <p:ph type="title"/>
          </p:nvPr>
        </p:nvSpPr>
        <p:spPr>
          <a:xfrm>
            <a:off x="838200" y="185900"/>
            <a:ext cx="8426152" cy="750571"/>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3838330B-A47F-4B5E-8357-5CE908FB9C51}"/>
              </a:ext>
            </a:extLst>
          </p:cNvPr>
          <p:cNvSpPr>
            <a:spLocks noGrp="1"/>
          </p:cNvSpPr>
          <p:nvPr userDrawn="1">
            <p:ph type="body" idx="1"/>
          </p:nvPr>
        </p:nvSpPr>
        <p:spPr>
          <a:xfrm>
            <a:off x="838200" y="1340768"/>
            <a:ext cx="10515600" cy="4537471"/>
          </a:xfrm>
          <a:prstGeom prst="rect">
            <a:avLst/>
          </a:prstGeom>
        </p:spPr>
        <p:txBody>
          <a:bodyPr vert="horz" lIns="91440" tIns="45720" rIns="91440" bIns="45720" rtlCol="0">
            <a:normAutofit/>
          </a:body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pic>
        <p:nvPicPr>
          <p:cNvPr id="19" name="Obraz 18">
            <a:extLst>
              <a:ext uri="{FF2B5EF4-FFF2-40B4-BE49-F238E27FC236}">
                <a16:creationId xmlns:a16="http://schemas.microsoft.com/office/drawing/2014/main" id="{F8217FF7-84F7-4970-83A1-B477AC0EAA1B}"/>
              </a:ext>
            </a:extLst>
          </p:cNvPr>
          <p:cNvPicPr>
            <a:picLocks noChangeAspect="1"/>
          </p:cNvPicPr>
          <p:nvPr userDrawn="1"/>
        </p:nvPicPr>
        <p:blipFill>
          <a:blip r:embed="rId14" cstate="print"/>
          <a:stretch>
            <a:fillRect/>
          </a:stretch>
        </p:blipFill>
        <p:spPr>
          <a:xfrm>
            <a:off x="9984432" y="224276"/>
            <a:ext cx="1664292" cy="673819"/>
          </a:xfrm>
          <a:prstGeom prst="rect">
            <a:avLst/>
          </a:prstGeom>
        </p:spPr>
      </p:pic>
      <p:grpSp>
        <p:nvGrpSpPr>
          <p:cNvPr id="27" name="Grupa 26">
            <a:extLst>
              <a:ext uri="{FF2B5EF4-FFF2-40B4-BE49-F238E27FC236}">
                <a16:creationId xmlns:a16="http://schemas.microsoft.com/office/drawing/2014/main" id="{A328FECA-F2FF-4BA0-8687-0B8E0D2AAF6F}"/>
              </a:ext>
            </a:extLst>
          </p:cNvPr>
          <p:cNvGrpSpPr/>
          <p:nvPr userDrawn="1"/>
        </p:nvGrpSpPr>
        <p:grpSpPr>
          <a:xfrm>
            <a:off x="407368" y="6049304"/>
            <a:ext cx="6192688" cy="548048"/>
            <a:chOff x="3091899" y="5885994"/>
            <a:chExt cx="8384053" cy="741982"/>
          </a:xfrm>
        </p:grpSpPr>
        <p:pic>
          <p:nvPicPr>
            <p:cNvPr id="23" name="Obraz 7">
              <a:extLst>
                <a:ext uri="{FF2B5EF4-FFF2-40B4-BE49-F238E27FC236}">
                  <a16:creationId xmlns:a16="http://schemas.microsoft.com/office/drawing/2014/main" id="{5DF609FF-A76D-49F8-A8BE-E72E96751E5D}"/>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95844" y="5917965"/>
              <a:ext cx="704163" cy="67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Obraz 9">
              <a:extLst>
                <a:ext uri="{FF2B5EF4-FFF2-40B4-BE49-F238E27FC236}">
                  <a16:creationId xmlns:a16="http://schemas.microsoft.com/office/drawing/2014/main" id="{E783E80F-7CB9-447F-A7B8-9E1D8E143DFE}"/>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47257" y="5885994"/>
              <a:ext cx="1312876" cy="74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Obraz 8">
              <a:extLst>
                <a:ext uri="{FF2B5EF4-FFF2-40B4-BE49-F238E27FC236}">
                  <a16:creationId xmlns:a16="http://schemas.microsoft.com/office/drawing/2014/main" id="{F803B741-F2C1-4E1A-BA15-486014FF93DB}"/>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943872" y="5958031"/>
              <a:ext cx="1404723" cy="66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Obraz 25">
              <a:extLst>
                <a:ext uri="{FF2B5EF4-FFF2-40B4-BE49-F238E27FC236}">
                  <a16:creationId xmlns:a16="http://schemas.microsoft.com/office/drawing/2014/main" id="{86D0EAE9-35D5-40AD-AA3C-77E3FDC84B03}"/>
                </a:ext>
              </a:extLst>
            </p:cNvPr>
            <p:cNvPicPr>
              <a:picLocks noChangeAspect="1"/>
            </p:cNvPicPr>
            <p:nvPr/>
          </p:nvPicPr>
          <p:blipFill>
            <a:blip r:embed="rId18" cstate="print"/>
            <a:stretch>
              <a:fillRect/>
            </a:stretch>
          </p:blipFill>
          <p:spPr>
            <a:xfrm>
              <a:off x="9707383" y="5910841"/>
              <a:ext cx="1768569" cy="692290"/>
            </a:xfrm>
            <a:prstGeom prst="rect">
              <a:avLst/>
            </a:prstGeom>
          </p:spPr>
        </p:pic>
        <p:pic>
          <p:nvPicPr>
            <p:cNvPr id="20" name="Obraz 19">
              <a:extLst>
                <a:ext uri="{FF2B5EF4-FFF2-40B4-BE49-F238E27FC236}">
                  <a16:creationId xmlns:a16="http://schemas.microsoft.com/office/drawing/2014/main" id="{96CD072C-5C91-4C80-BA49-423A73EBF1AB}"/>
                </a:ext>
              </a:extLst>
            </p:cNvPr>
            <p:cNvPicPr>
              <a:picLocks noChangeAspect="1"/>
            </p:cNvPicPr>
            <p:nvPr userDrawn="1"/>
          </p:nvPicPr>
          <p:blipFill>
            <a:blip r:embed="rId19" cstate="print"/>
            <a:stretch>
              <a:fillRect/>
            </a:stretch>
          </p:blipFill>
          <p:spPr>
            <a:xfrm>
              <a:off x="3091899" y="6071016"/>
              <a:ext cx="1404723" cy="486855"/>
            </a:xfrm>
            <a:prstGeom prst="rect">
              <a:avLst/>
            </a:prstGeom>
          </p:spPr>
        </p:pic>
      </p:grpSp>
    </p:spTree>
    <p:extLst>
      <p:ext uri="{BB962C8B-B14F-4D97-AF65-F5344CB8AC3E}">
        <p14:creationId xmlns:p14="http://schemas.microsoft.com/office/powerpoint/2010/main" val="4126094174"/>
      </p:ext>
    </p:extLst>
  </p:cSld>
  <p:clrMap bg1="lt1" tx1="dk1" bg2="lt2" tx2="dk2" accent1="accent1" accent2="accent2" accent3="accent3" accent4="accent4" accent5="accent5" accent6="accent6" hlink="hlink" folHlink="folHlink"/>
  <p:sldLayoutIdLst>
    <p:sldLayoutId id="2147487730" r:id="rId1"/>
    <p:sldLayoutId id="2147487731" r:id="rId2"/>
    <p:sldLayoutId id="2147487732" r:id="rId3"/>
    <p:sldLayoutId id="2147487733" r:id="rId4"/>
    <p:sldLayoutId id="2147487734" r:id="rId5"/>
    <p:sldLayoutId id="2147487735" r:id="rId6"/>
    <p:sldLayoutId id="2147487736" r:id="rId7"/>
    <p:sldLayoutId id="2147487737" r:id="rId8"/>
    <p:sldLayoutId id="2147487738" r:id="rId9"/>
    <p:sldLayoutId id="2147487739" r:id="rId10"/>
    <p:sldLayoutId id="2147487740" r:id="rId11"/>
    <p:sldLayoutId id="2147487741" r:id="rId12"/>
  </p:sldLayoutIdLst>
  <p:txStyles>
    <p:titleStyle>
      <a:lvl1pPr algn="l" defTabSz="914400" rtl="0" eaLnBrk="1" latinLnBrk="0" hangingPunct="1">
        <a:lnSpc>
          <a:spcPct val="90000"/>
        </a:lnSpc>
        <a:spcBef>
          <a:spcPct val="0"/>
        </a:spcBef>
        <a:buNone/>
        <a:defRPr sz="32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emf"/><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10.png"/><Relationship Id="rId4" Type="http://schemas.openxmlformats.org/officeDocument/2006/relationships/image" Target="../media/image7.jpeg"/><Relationship Id="rId9" Type="http://schemas.openxmlformats.org/officeDocument/2006/relationships/image" Target="../media/image9.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D68CD692-5CEB-4816-BAC5-97C57BB45646}"/>
              </a:ext>
            </a:extLst>
          </p:cNvPr>
          <p:cNvSpPr/>
          <p:nvPr/>
        </p:nvSpPr>
        <p:spPr>
          <a:xfrm>
            <a:off x="0" y="0"/>
            <a:ext cx="12360696" cy="6957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5" name="Prostokąt 24">
            <a:extLst>
              <a:ext uri="{FF2B5EF4-FFF2-40B4-BE49-F238E27FC236}">
                <a16:creationId xmlns:a16="http://schemas.microsoft.com/office/drawing/2014/main" id="{B48D2689-B8EA-46DE-94EE-2601B5CD576D}"/>
              </a:ext>
            </a:extLst>
          </p:cNvPr>
          <p:cNvSpPr/>
          <p:nvPr/>
        </p:nvSpPr>
        <p:spPr>
          <a:xfrm>
            <a:off x="1" y="2780928"/>
            <a:ext cx="4573120" cy="240140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6" name="Tytuł 4">
            <a:extLst>
              <a:ext uri="{FF2B5EF4-FFF2-40B4-BE49-F238E27FC236}">
                <a16:creationId xmlns:a16="http://schemas.microsoft.com/office/drawing/2014/main" id="{37D62BE3-302E-4BF5-AAA5-0EA1EC3C7EA8}"/>
              </a:ext>
            </a:extLst>
          </p:cNvPr>
          <p:cNvSpPr txBox="1">
            <a:spLocks/>
          </p:cNvSpPr>
          <p:nvPr/>
        </p:nvSpPr>
        <p:spPr>
          <a:xfrm>
            <a:off x="505151" y="3051530"/>
            <a:ext cx="3718641" cy="1864896"/>
          </a:xfrm>
          <a:prstGeom prst="rect">
            <a:avLst/>
          </a:prstGeom>
        </p:spPr>
        <p:txBody>
          <a:bodyPr/>
          <a:lstStyle>
            <a:lvl1pPr algn="r" rtl="0" eaLnBrk="0" fontAlgn="base" hangingPunct="0">
              <a:spcBef>
                <a:spcPct val="0"/>
              </a:spcBef>
              <a:spcAft>
                <a:spcPct val="0"/>
              </a:spcAft>
              <a:defRPr sz="2800">
                <a:solidFill>
                  <a:schemeClr val="tx2"/>
                </a:solidFill>
                <a:latin typeface="+mj-lt"/>
                <a:ea typeface="+mj-ea"/>
                <a:cs typeface="+mj-cs"/>
              </a:defRPr>
            </a:lvl1pPr>
            <a:lvl2pPr algn="r" rtl="0" eaLnBrk="0" fontAlgn="base" hangingPunct="0">
              <a:spcBef>
                <a:spcPct val="0"/>
              </a:spcBef>
              <a:spcAft>
                <a:spcPct val="0"/>
              </a:spcAft>
              <a:defRPr sz="2800">
                <a:solidFill>
                  <a:schemeClr val="tx2"/>
                </a:solidFill>
                <a:latin typeface="Arial" charset="0"/>
              </a:defRPr>
            </a:lvl2pPr>
            <a:lvl3pPr algn="r" rtl="0" eaLnBrk="0" fontAlgn="base" hangingPunct="0">
              <a:spcBef>
                <a:spcPct val="0"/>
              </a:spcBef>
              <a:spcAft>
                <a:spcPct val="0"/>
              </a:spcAft>
              <a:defRPr sz="2800">
                <a:solidFill>
                  <a:schemeClr val="tx2"/>
                </a:solidFill>
                <a:latin typeface="Arial" charset="0"/>
              </a:defRPr>
            </a:lvl3pPr>
            <a:lvl4pPr algn="r" rtl="0" eaLnBrk="0" fontAlgn="base" hangingPunct="0">
              <a:spcBef>
                <a:spcPct val="0"/>
              </a:spcBef>
              <a:spcAft>
                <a:spcPct val="0"/>
              </a:spcAft>
              <a:defRPr sz="2800">
                <a:solidFill>
                  <a:schemeClr val="tx2"/>
                </a:solidFill>
                <a:latin typeface="Arial" charset="0"/>
              </a:defRPr>
            </a:lvl4pPr>
            <a:lvl5pPr algn="r" rtl="0" eaLnBrk="0" fontAlgn="base" hangingPunct="0">
              <a:spcBef>
                <a:spcPct val="0"/>
              </a:spcBef>
              <a:spcAft>
                <a:spcPct val="0"/>
              </a:spcAft>
              <a:defRPr sz="28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pl-PL" altLang="pl-PL" b="1" kern="0" dirty="0">
                <a:solidFill>
                  <a:schemeClr val="bg1"/>
                </a:solidFill>
                <a:latin typeface="+mn-lt"/>
              </a:rPr>
              <a:t>Program priorytetowy „Czyste Powietrze” </a:t>
            </a:r>
          </a:p>
          <a:p>
            <a:pPr algn="l">
              <a:defRPr/>
            </a:pPr>
            <a:endParaRPr lang="pl-PL" altLang="pl-PL" b="1" kern="0" dirty="0">
              <a:solidFill>
                <a:schemeClr val="bg1"/>
              </a:solidFill>
              <a:latin typeface="+mn-lt"/>
            </a:endParaRPr>
          </a:p>
          <a:p>
            <a:pPr algn="l">
              <a:defRPr/>
            </a:pPr>
            <a:r>
              <a:rPr lang="pl-PL" altLang="pl-PL" sz="1800" kern="0" dirty="0">
                <a:solidFill>
                  <a:schemeClr val="bg1"/>
                </a:solidFill>
                <a:latin typeface="+mn-lt"/>
              </a:rPr>
              <a:t>projekt realizowany we współpracy Ministerstwa Środowiska i partnerów</a:t>
            </a:r>
            <a:endParaRPr lang="pl-PL" altLang="pl-PL" sz="1800" b="1" i="1" kern="0" dirty="0">
              <a:solidFill>
                <a:schemeClr val="bg1"/>
              </a:solidFill>
              <a:latin typeface="+mn-lt"/>
            </a:endParaRPr>
          </a:p>
        </p:txBody>
      </p:sp>
      <p:pic>
        <p:nvPicPr>
          <p:cNvPr id="17" name="Obraz 16">
            <a:extLst>
              <a:ext uri="{FF2B5EF4-FFF2-40B4-BE49-F238E27FC236}">
                <a16:creationId xmlns:a16="http://schemas.microsoft.com/office/drawing/2014/main" id="{3B872DD0-7BE6-49A0-870B-9F083FBBC8ED}"/>
              </a:ext>
            </a:extLst>
          </p:cNvPr>
          <p:cNvPicPr>
            <a:picLocks noChangeAspect="1"/>
          </p:cNvPicPr>
          <p:nvPr/>
        </p:nvPicPr>
        <p:blipFill>
          <a:blip r:embed="rId3" cstate="print"/>
          <a:stretch>
            <a:fillRect/>
          </a:stretch>
        </p:blipFill>
        <p:spPr>
          <a:xfrm>
            <a:off x="623392" y="692696"/>
            <a:ext cx="3379250" cy="1368152"/>
          </a:xfrm>
          <a:prstGeom prst="rect">
            <a:avLst/>
          </a:prstGeom>
        </p:spPr>
      </p:pic>
      <p:pic>
        <p:nvPicPr>
          <p:cNvPr id="19" name="Obraz 18">
            <a:extLst>
              <a:ext uri="{FF2B5EF4-FFF2-40B4-BE49-F238E27FC236}">
                <a16:creationId xmlns:a16="http://schemas.microsoft.com/office/drawing/2014/main" id="{034B8FAD-C61A-421B-8785-3E14C91CD6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4443" y="-165321"/>
            <a:ext cx="7808466" cy="5347654"/>
          </a:xfrm>
          <a:prstGeom prst="rect">
            <a:avLst/>
          </a:prstGeom>
        </p:spPr>
      </p:pic>
      <p:grpSp>
        <p:nvGrpSpPr>
          <p:cNvPr id="3" name="Grupa 2">
            <a:extLst>
              <a:ext uri="{FF2B5EF4-FFF2-40B4-BE49-F238E27FC236}">
                <a16:creationId xmlns:a16="http://schemas.microsoft.com/office/drawing/2014/main" id="{11C96DC9-EEC6-4855-B794-8A09BC1615FA}"/>
              </a:ext>
            </a:extLst>
          </p:cNvPr>
          <p:cNvGrpSpPr/>
          <p:nvPr/>
        </p:nvGrpSpPr>
        <p:grpSpPr>
          <a:xfrm>
            <a:off x="3252981" y="5670636"/>
            <a:ext cx="6532080" cy="741982"/>
            <a:chOff x="5785443" y="5639346"/>
            <a:chExt cx="5757966" cy="654050"/>
          </a:xfrm>
        </p:grpSpPr>
        <p:pic>
          <p:nvPicPr>
            <p:cNvPr id="20" name="Obraz 7">
              <a:extLst>
                <a:ext uri="{FF2B5EF4-FFF2-40B4-BE49-F238E27FC236}">
                  <a16:creationId xmlns:a16="http://schemas.microsoft.com/office/drawing/2014/main" id="{D175ABC5-0129-4F2C-9A14-CEB7E37D077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7939" y="5667528"/>
              <a:ext cx="620713"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Obraz 9">
              <a:extLst>
                <a:ext uri="{FF2B5EF4-FFF2-40B4-BE49-F238E27FC236}">
                  <a16:creationId xmlns:a16="http://schemas.microsoft.com/office/drawing/2014/main" id="{C9573372-B0EB-4EB4-B952-855652D14CD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32898" y="5639346"/>
              <a:ext cx="11572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Obraz 8">
              <a:extLst>
                <a:ext uri="{FF2B5EF4-FFF2-40B4-BE49-F238E27FC236}">
                  <a16:creationId xmlns:a16="http://schemas.microsoft.com/office/drawing/2014/main" id="{8A735BC3-02FE-4A31-A9E6-FCD183DFEE1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85443" y="5702846"/>
              <a:ext cx="12382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braz 1">
              <a:extLst>
                <a:ext uri="{FF2B5EF4-FFF2-40B4-BE49-F238E27FC236}">
                  <a16:creationId xmlns:a16="http://schemas.microsoft.com/office/drawing/2014/main" id="{182DFF8B-6720-458C-9DF1-B7399EC198B0}"/>
                </a:ext>
              </a:extLst>
            </p:cNvPr>
            <p:cNvPicPr>
              <a:picLocks noChangeAspect="1"/>
            </p:cNvPicPr>
            <p:nvPr/>
          </p:nvPicPr>
          <p:blipFill>
            <a:blip r:embed="rId8" cstate="print"/>
            <a:stretch>
              <a:fillRect/>
            </a:stretch>
          </p:blipFill>
          <p:spPr>
            <a:xfrm>
              <a:off x="9984432" y="5661248"/>
              <a:ext cx="1558977" cy="610247"/>
            </a:xfrm>
            <a:prstGeom prst="rect">
              <a:avLst/>
            </a:prstGeom>
          </p:spPr>
        </p:pic>
      </p:grpSp>
      <p:pic>
        <p:nvPicPr>
          <p:cNvPr id="9" name="Obraz 8">
            <a:extLst>
              <a:ext uri="{FF2B5EF4-FFF2-40B4-BE49-F238E27FC236}">
                <a16:creationId xmlns:a16="http://schemas.microsoft.com/office/drawing/2014/main" id="{643C0E59-2B4C-4ED8-A248-F3225FC124DA}"/>
              </a:ext>
            </a:extLst>
          </p:cNvPr>
          <p:cNvPicPr>
            <a:picLocks noChangeAspect="1"/>
          </p:cNvPicPr>
          <p:nvPr/>
        </p:nvPicPr>
        <p:blipFill>
          <a:blip r:embed="rId9" cstate="print"/>
          <a:stretch>
            <a:fillRect/>
          </a:stretch>
        </p:blipFill>
        <p:spPr>
          <a:xfrm>
            <a:off x="282930" y="5711383"/>
            <a:ext cx="2283608" cy="791463"/>
          </a:xfrm>
          <a:prstGeom prst="rect">
            <a:avLst/>
          </a:prstGeom>
        </p:spPr>
      </p:pic>
      <p:pic>
        <p:nvPicPr>
          <p:cNvPr id="14" name="Picture 2" descr="Herb Gminy Å»abia Wola">
            <a:extLst>
              <a:ext uri="{FF2B5EF4-FFF2-40B4-BE49-F238E27FC236}">
                <a16:creationId xmlns:a16="http://schemas.microsoft.com/office/drawing/2014/main" id="{376F8157-D2D3-47E8-88A9-E78A126D3E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59112" y="5475637"/>
            <a:ext cx="1046609" cy="12015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7D9FDB10-EBFE-4929-895C-8F359A993B82}"/>
              </a:ext>
            </a:extLst>
          </p:cNvPr>
          <p:cNvGraphicFramePr>
            <a:graphicFrameLocks noGrp="1"/>
          </p:cNvGraphicFramePr>
          <p:nvPr>
            <p:extLst>
              <p:ext uri="{D42A27DB-BD31-4B8C-83A1-F6EECF244321}">
                <p14:modId xmlns:p14="http://schemas.microsoft.com/office/powerpoint/2010/main" val="961046303"/>
              </p:ext>
            </p:extLst>
          </p:nvPr>
        </p:nvGraphicFramePr>
        <p:xfrm>
          <a:off x="191344" y="1340769"/>
          <a:ext cx="11737304" cy="3231240"/>
        </p:xfrm>
        <a:graphic>
          <a:graphicData uri="http://schemas.openxmlformats.org/drawingml/2006/table">
            <a:tbl>
              <a:tblPr firstRow="1" bandRow="1">
                <a:tableStyleId>{93296810-A885-4BE3-A3E7-6D5BEEA58F35}</a:tableStyleId>
              </a:tblPr>
              <a:tblGrid>
                <a:gridCol w="7887468">
                  <a:extLst>
                    <a:ext uri="{9D8B030D-6E8A-4147-A177-3AD203B41FA5}">
                      <a16:colId xmlns:a16="http://schemas.microsoft.com/office/drawing/2014/main" val="1200271988"/>
                    </a:ext>
                  </a:extLst>
                </a:gridCol>
                <a:gridCol w="2065766">
                  <a:extLst>
                    <a:ext uri="{9D8B030D-6E8A-4147-A177-3AD203B41FA5}">
                      <a16:colId xmlns:a16="http://schemas.microsoft.com/office/drawing/2014/main" val="1850138274"/>
                    </a:ext>
                  </a:extLst>
                </a:gridCol>
                <a:gridCol w="1784070">
                  <a:extLst>
                    <a:ext uri="{9D8B030D-6E8A-4147-A177-3AD203B41FA5}">
                      <a16:colId xmlns:a16="http://schemas.microsoft.com/office/drawing/2014/main" val="20002"/>
                    </a:ext>
                  </a:extLst>
                </a:gridCol>
              </a:tblGrid>
              <a:tr h="413945">
                <a:tc rowSpan="2">
                  <a:txBody>
                    <a:bodyPr/>
                    <a:lstStyle/>
                    <a:p>
                      <a:pPr algn="ctr"/>
                      <a:endParaRPr lang="pl-PL" sz="1200" dirty="0">
                        <a:latin typeface="+mn-lt"/>
                      </a:endParaRPr>
                    </a:p>
                  </a:txBody>
                  <a:tcPr anchor="ctr">
                    <a:lnR w="12700" cap="flat" cmpd="sng" algn="ctr">
                      <a:solidFill>
                        <a:schemeClr val="bg1"/>
                      </a:solidFill>
                      <a:prstDash val="solid"/>
                      <a:round/>
                      <a:headEnd type="none" w="med" len="med"/>
                      <a:tailEnd type="none" w="med" len="med"/>
                    </a:lnR>
                    <a:noFill/>
                  </a:tcPr>
                </a:tc>
                <a:tc gridSpan="2">
                  <a:txBody>
                    <a:bodyPr/>
                    <a:lstStyle/>
                    <a:p>
                      <a:pPr algn="ctr"/>
                      <a:r>
                        <a:rPr lang="pl-PL" sz="1300" b="1" dirty="0"/>
                        <a:t>Budynek nowo budowany</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algn="ctr"/>
                      <a:endParaRPr lang="pl-PL" sz="1200" dirty="0">
                        <a:latin typeface="+mn-lt"/>
                      </a:endParaRPr>
                    </a:p>
                  </a:txBody>
                  <a:tcPr anchor="ctr"/>
                </a:tc>
                <a:extLst>
                  <a:ext uri="{0D108BD9-81ED-4DB2-BD59-A6C34878D82A}">
                    <a16:rowId xmlns:a16="http://schemas.microsoft.com/office/drawing/2014/main" val="1805009580"/>
                  </a:ext>
                </a:extLst>
              </a:tr>
              <a:tr h="709620">
                <a:tc vMerge="1">
                  <a:txBody>
                    <a:bodyPr/>
                    <a:lstStyle/>
                    <a:p>
                      <a:pPr lvl="1" algn="l"/>
                      <a:endParaRPr lang="pl-PL" sz="1200" dirty="0">
                        <a:latin typeface="+mn-lt"/>
                      </a:endParaRPr>
                    </a:p>
                  </a:txBody>
                  <a:tcPr anchor="ctr"/>
                </a:tc>
                <a:tc>
                  <a:txBody>
                    <a:bodyPr/>
                    <a:lstStyle/>
                    <a:p>
                      <a:pPr algn="ctr"/>
                      <a:r>
                        <a:rPr lang="pl-PL" sz="1300" b="1" dirty="0">
                          <a:solidFill>
                            <a:schemeClr val="bg1"/>
                          </a:solidFill>
                          <a:latin typeface="+mn-lt"/>
                        </a:rPr>
                        <a:t>Brak źródła ciepła</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a:r>
                        <a:rPr lang="pl-PL" sz="1300" b="1" dirty="0">
                          <a:solidFill>
                            <a:schemeClr val="bg1"/>
                          </a:solidFill>
                          <a:latin typeface="+mn-lt"/>
                        </a:rPr>
                        <a:t>Istniejące źródło ciepła spełnia wymagania programu</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0001"/>
                  </a:ext>
                </a:extLst>
              </a:tr>
              <a:tr h="577481">
                <a:tc>
                  <a:txBody>
                    <a:bodyPr/>
                    <a:lstStyle/>
                    <a:p>
                      <a:pPr lvl="1" algn="l" fontAlgn="ctr"/>
                      <a:r>
                        <a:rPr lang="pl-PL" sz="1400" u="none" strike="noStrike" dirty="0">
                          <a:effectLst/>
                          <a:latin typeface="+mj-lt"/>
                        </a:rPr>
                        <a:t>Zakup i montaż źródła ciepła** spełniającego warunki programu wraz z przyłączami</a:t>
                      </a:r>
                      <a:endParaRPr lang="pl-PL" sz="1400" b="0" i="0" u="none" strike="noStrike" dirty="0">
                        <a:solidFill>
                          <a:srgbClr val="000000"/>
                        </a:solidFill>
                        <a:effectLst/>
                        <a:latin typeface="+mj-lt"/>
                      </a:endParaRPr>
                    </a:p>
                  </a:txBody>
                  <a:tcPr marL="6501" marR="6501" marT="6501" marB="0" anchor="ctr"/>
                </a:tc>
                <a:tc>
                  <a:txBody>
                    <a:bodyPr/>
                    <a:lstStyle/>
                    <a:p>
                      <a:pPr algn="ctr"/>
                      <a:r>
                        <a:rPr lang="pl-PL" sz="1200" b="1" dirty="0">
                          <a:latin typeface="+mn-lt"/>
                        </a:rPr>
                        <a:t>X</a:t>
                      </a:r>
                    </a:p>
                  </a:txBody>
                  <a:tcPr anchor="ctr">
                    <a:lnT w="38100" cap="flat" cmpd="sng" algn="ctr">
                      <a:solidFill>
                        <a:schemeClr val="bg1"/>
                      </a:solidFill>
                      <a:prstDash val="solid"/>
                      <a:round/>
                      <a:headEnd type="none" w="med" len="med"/>
                      <a:tailEnd type="none" w="med" len="med"/>
                    </a:lnT>
                  </a:tcPr>
                </a:tc>
                <a:tc>
                  <a:txBody>
                    <a:bodyPr/>
                    <a:lstStyle/>
                    <a:p>
                      <a:pPr algn="ctr"/>
                      <a:endParaRPr lang="pl-PL" sz="1200" b="1" dirty="0">
                        <a:latin typeface="+mn-lt"/>
                      </a:endParaRPr>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5253896"/>
                  </a:ext>
                </a:extLst>
              </a:tr>
              <a:tr h="765097">
                <a:tc>
                  <a:txBody>
                    <a:bodyPr/>
                    <a:lstStyle/>
                    <a:p>
                      <a:pPr lvl="1" algn="l" fontAlgn="ctr"/>
                      <a:r>
                        <a:rPr lang="pl-PL" sz="1400" u="none" strike="noStrike" dirty="0">
                          <a:effectLst/>
                          <a:latin typeface="+mj-lt"/>
                        </a:rPr>
                        <a:t>Zastosowanie instalacji odnawialnych źródeł energii: kolektory słoneczne;</a:t>
                      </a:r>
                    </a:p>
                    <a:p>
                      <a:pPr lvl="1" algn="l" fontAlgn="ctr"/>
                      <a:r>
                        <a:rPr lang="pl-PL" sz="1400" u="none" strike="noStrike" dirty="0" err="1">
                          <a:effectLst/>
                          <a:latin typeface="+mj-lt"/>
                        </a:rPr>
                        <a:t>mikroinstalacja</a:t>
                      </a:r>
                      <a:r>
                        <a:rPr lang="pl-PL" sz="1400" u="none" strike="noStrike" baseline="0" dirty="0">
                          <a:effectLst/>
                          <a:latin typeface="+mj-lt"/>
                        </a:rPr>
                        <a:t> fotowoltaiczna</a:t>
                      </a:r>
                      <a:br>
                        <a:rPr lang="pl-PL" sz="1400" u="none" strike="noStrike" dirty="0">
                          <a:effectLst/>
                          <a:latin typeface="+mj-lt"/>
                        </a:rPr>
                      </a:br>
                      <a:r>
                        <a:rPr lang="pl-PL" sz="1400" u="sng" strike="noStrike" dirty="0">
                          <a:effectLst/>
                          <a:latin typeface="+mj-lt"/>
                        </a:rPr>
                        <a:t>Uwaga: </a:t>
                      </a:r>
                      <a:r>
                        <a:rPr lang="pl-PL" sz="1400" u="none" strike="noStrike" dirty="0">
                          <a:effectLst/>
                          <a:latin typeface="+mj-lt"/>
                        </a:rPr>
                        <a:t>dofinansowanie jedynie w formie pożyczki do 100% kosztów</a:t>
                      </a:r>
                      <a:endParaRPr lang="pl-PL" sz="1400" b="0" i="0" u="none" strike="noStrike" dirty="0">
                        <a:solidFill>
                          <a:srgbClr val="000000"/>
                        </a:solidFill>
                        <a:effectLst/>
                        <a:latin typeface="+mj-lt"/>
                      </a:endParaRPr>
                    </a:p>
                  </a:txBody>
                  <a:tcPr marL="6501" marR="6501" marT="6501" marB="0" anchor="ctr"/>
                </a:tc>
                <a:tc>
                  <a:txBody>
                    <a:bodyPr/>
                    <a:lstStyle/>
                    <a:p>
                      <a:pPr algn="ctr"/>
                      <a:r>
                        <a:rPr lang="pl-PL" sz="1200" b="1" dirty="0">
                          <a:latin typeface="+mn-lt"/>
                        </a:rPr>
                        <a:t>X</a:t>
                      </a:r>
                    </a:p>
                  </a:txBody>
                  <a:tcPr anchor="ctr"/>
                </a:tc>
                <a:tc>
                  <a:txBody>
                    <a:bodyPr/>
                    <a:lstStyle/>
                    <a:p>
                      <a:pPr algn="ctr"/>
                      <a:r>
                        <a:rPr lang="pl-PL" sz="1200" b="1" dirty="0">
                          <a:latin typeface="+mn-lt"/>
                        </a:rPr>
                        <a:t>X</a:t>
                      </a:r>
                    </a:p>
                  </a:txBody>
                  <a:tcPr anchor="ctr"/>
                </a:tc>
                <a:extLst>
                  <a:ext uri="{0D108BD9-81ED-4DB2-BD59-A6C34878D82A}">
                    <a16:rowId xmlns:a16="http://schemas.microsoft.com/office/drawing/2014/main" val="10006"/>
                  </a:ext>
                </a:extLst>
              </a:tr>
              <a:tr h="765097">
                <a:tc>
                  <a:txBody>
                    <a:bodyPr/>
                    <a:lstStyle/>
                    <a:p>
                      <a:pPr lvl="1" algn="l" fontAlgn="ctr"/>
                      <a:r>
                        <a:rPr lang="pl-PL" sz="1400" b="0" i="0" u="none" strike="noStrike" dirty="0">
                          <a:solidFill>
                            <a:srgbClr val="000000"/>
                          </a:solidFill>
                          <a:effectLst/>
                          <a:latin typeface="+mj-lt"/>
                        </a:rPr>
                        <a:t>Zakup i montaż wentylacji mechanicznej wraz z odzyskaniem</a:t>
                      </a:r>
                      <a:r>
                        <a:rPr lang="pl-PL" sz="1400" b="0" i="0" u="none" strike="noStrike" baseline="0" dirty="0">
                          <a:solidFill>
                            <a:srgbClr val="000000"/>
                          </a:solidFill>
                          <a:effectLst/>
                          <a:latin typeface="+mj-lt"/>
                        </a:rPr>
                        <a:t> ciepła</a:t>
                      </a:r>
                      <a:endParaRPr lang="pl-PL" sz="1400" b="0" i="0" u="none" strike="noStrike" dirty="0">
                        <a:solidFill>
                          <a:srgbClr val="000000"/>
                        </a:solidFill>
                        <a:effectLst/>
                        <a:latin typeface="+mj-lt"/>
                      </a:endParaRPr>
                    </a:p>
                  </a:txBody>
                  <a:tcPr marL="6501" marR="6501" marT="6501"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dirty="0">
                          <a:latin typeface="+mn-lt"/>
                        </a:rPr>
                        <a:t>X</a:t>
                      </a:r>
                    </a:p>
                    <a:p>
                      <a:pPr algn="ctr"/>
                      <a:endParaRPr lang="pl-PL" sz="1200" b="1" dirty="0">
                        <a:latin typeface="+mn-lt"/>
                      </a:endParaRPr>
                    </a:p>
                  </a:txBody>
                  <a:tcPr anchor="ctr"/>
                </a:tc>
                <a:tc>
                  <a:txBody>
                    <a:bodyPr/>
                    <a:lstStyle/>
                    <a:p>
                      <a:pPr algn="ctr"/>
                      <a:endParaRPr lang="pl-PL" sz="1200" b="1" dirty="0">
                        <a:latin typeface="+mn-lt"/>
                      </a:endParaRPr>
                    </a:p>
                  </a:txBody>
                  <a:tcPr anchor="ctr"/>
                </a:tc>
                <a:extLst>
                  <a:ext uri="{0D108BD9-81ED-4DB2-BD59-A6C34878D82A}">
                    <a16:rowId xmlns:a16="http://schemas.microsoft.com/office/drawing/2014/main" val="10004"/>
                  </a:ext>
                </a:extLst>
              </a:tr>
            </a:tbl>
          </a:graphicData>
        </a:graphic>
      </p:graphicFrame>
      <p:sp>
        <p:nvSpPr>
          <p:cNvPr id="6" name="pole tekstowe 5">
            <a:extLst>
              <a:ext uri="{FF2B5EF4-FFF2-40B4-BE49-F238E27FC236}">
                <a16:creationId xmlns:a16="http://schemas.microsoft.com/office/drawing/2014/main" id="{C8C305DC-7095-4056-9F9A-DB2FF10CF29E}"/>
              </a:ext>
            </a:extLst>
          </p:cNvPr>
          <p:cNvSpPr txBox="1"/>
          <p:nvPr/>
        </p:nvSpPr>
        <p:spPr>
          <a:xfrm>
            <a:off x="7667636" y="5429264"/>
            <a:ext cx="4261012" cy="1277273"/>
          </a:xfrm>
          <a:prstGeom prst="rect">
            <a:avLst/>
          </a:prstGeom>
          <a:noFill/>
        </p:spPr>
        <p:txBody>
          <a:bodyPr wrap="square" rtlCol="0">
            <a:spAutoFit/>
          </a:bodyPr>
          <a:lstStyle/>
          <a:p>
            <a:r>
              <a:rPr lang="pl-PL" sz="1100" dirty="0">
                <a:latin typeface="+mn-lt"/>
              </a:rPr>
              <a:t>* warunkiem przystąpienia do programu jest spełnianie przez przegrody norm izolacyjności określonych w Warunkach Technicznych obowiązujących od 31.12.2020 r.</a:t>
            </a:r>
            <a:br>
              <a:rPr lang="pl-PL" sz="1100" dirty="0">
                <a:latin typeface="+mn-lt"/>
              </a:rPr>
            </a:br>
            <a:endParaRPr lang="pl-PL" sz="1100" dirty="0">
              <a:latin typeface="+mn-lt"/>
            </a:endParaRPr>
          </a:p>
          <a:p>
            <a:r>
              <a:rPr lang="pl-PL" sz="1100" dirty="0">
                <a:latin typeface="+mn-lt"/>
              </a:rPr>
              <a:t>** wymiana lub montaż indywidualnego źródła ciepła są możliwe, gdy podłączenie do sieci ciepłowniczej na danym obszarze nie jest możliwe lub nie jest uzasadnione ekonomicznie</a:t>
            </a:r>
          </a:p>
        </p:txBody>
      </p:sp>
      <p:sp>
        <p:nvSpPr>
          <p:cNvPr id="5" name="Tytuł 7">
            <a:extLst>
              <a:ext uri="{FF2B5EF4-FFF2-40B4-BE49-F238E27FC236}">
                <a16:creationId xmlns:a16="http://schemas.microsoft.com/office/drawing/2014/main" id="{FB1503A6-540F-4E27-803E-306FE77750DB}"/>
              </a:ext>
            </a:extLst>
          </p:cNvPr>
          <p:cNvSpPr txBox="1">
            <a:spLocks/>
          </p:cNvSpPr>
          <p:nvPr/>
        </p:nvSpPr>
        <p:spPr>
          <a:xfrm>
            <a:off x="838200" y="188640"/>
            <a:ext cx="8786192" cy="864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mn-lt"/>
                <a:ea typeface="+mj-ea"/>
                <a:cs typeface="+mj-cs"/>
              </a:defRPr>
            </a:lvl1pPr>
          </a:lstStyle>
          <a:p>
            <a:pPr fontAlgn="auto">
              <a:spcAft>
                <a:spcPts val="0"/>
              </a:spcAft>
            </a:pPr>
            <a:r>
              <a:rPr lang="pl-PL" sz="2800" kern="0" dirty="0"/>
              <a:t>Rodzaje przedsięwzięć dla budynków nowo budowanych </a:t>
            </a:r>
            <a:endParaRPr lang="pl-PL" sz="2800" dirty="0"/>
          </a:p>
        </p:txBody>
      </p:sp>
      <p:sp>
        <p:nvSpPr>
          <p:cNvPr id="8" name="Prostokąt zaokrąglony 7"/>
          <p:cNvSpPr/>
          <p:nvPr/>
        </p:nvSpPr>
        <p:spPr>
          <a:xfrm>
            <a:off x="238084" y="4786322"/>
            <a:ext cx="11572956" cy="5715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dirty="0">
                <a:solidFill>
                  <a:schemeClr val="tx2"/>
                </a:solidFill>
              </a:rPr>
              <a:t> Działania dofinansowane jedynie w przypadku, gdy przegrody spełniają/będą spełniać normy określone w Warunkach            Technicznych, obowiązujących  od  31.12.2020 r. (udokumentowane np. wpisem do dziennika budowy).</a:t>
            </a:r>
          </a:p>
        </p:txBody>
      </p:sp>
    </p:spTree>
    <p:extLst>
      <p:ext uri="{BB962C8B-B14F-4D97-AF65-F5344CB8AC3E}">
        <p14:creationId xmlns:p14="http://schemas.microsoft.com/office/powerpoint/2010/main" val="134386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zaokrąglony 10">
            <a:extLst>
              <a:ext uri="{FF2B5EF4-FFF2-40B4-BE49-F238E27FC236}">
                <a16:creationId xmlns:a16="http://schemas.microsoft.com/office/drawing/2014/main" id="{4F6C9B02-297B-4FF7-8792-74814B46442B}"/>
              </a:ext>
            </a:extLst>
          </p:cNvPr>
          <p:cNvSpPr/>
          <p:nvPr/>
        </p:nvSpPr>
        <p:spPr>
          <a:xfrm>
            <a:off x="335360" y="1857364"/>
            <a:ext cx="11449272" cy="3571900"/>
          </a:xfrm>
          <a:prstGeom prst="roundRect">
            <a:avLst>
              <a:gd name="adj" fmla="val 6659"/>
            </a:avLst>
          </a:prstGeom>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buFont typeface="Wingdings" pitchFamily="2" charset="2"/>
              <a:buChar char="§"/>
              <a:defRPr/>
            </a:pPr>
            <a:endParaRPr lang="pl-PL" sz="2000" dirty="0">
              <a:solidFill>
                <a:schemeClr val="accent6">
                  <a:lumMod val="50000"/>
                </a:schemeClr>
              </a:solidFill>
            </a:endParaRPr>
          </a:p>
          <a:p>
            <a:pPr algn="just">
              <a:buFont typeface="Wingdings" pitchFamily="2" charset="2"/>
              <a:buChar char="§"/>
              <a:defRPr/>
            </a:pPr>
            <a:r>
              <a:rPr lang="pl-PL" sz="2400" dirty="0">
                <a:solidFill>
                  <a:schemeClr val="tx2"/>
                </a:solidFill>
              </a:rPr>
              <a:t> Maksymalne jednostkowe koszty kwalifikowane dla materiałów budowlanych, urządzeń i usług związanych z realizacja przedsięwzięć </a:t>
            </a:r>
            <a:r>
              <a:rPr lang="pl-PL" sz="2400" dirty="0" err="1">
                <a:solidFill>
                  <a:schemeClr val="tx2"/>
                </a:solidFill>
              </a:rPr>
              <a:t>termomodernizacyjnych</a:t>
            </a:r>
            <a:r>
              <a:rPr lang="pl-PL" sz="2400" dirty="0">
                <a:solidFill>
                  <a:schemeClr val="tx2"/>
                </a:solidFill>
              </a:rPr>
              <a:t> przysługują na jeden budynek jednorodzinny/ wydzielony w budynku jednorodzinnym lokal z wyodrębnioną księgą wieczystą – pkt. 9 Programu. (maksymalnie 2 lokale mieszkalne)</a:t>
            </a:r>
          </a:p>
          <a:p>
            <a:pPr algn="just">
              <a:defRPr/>
            </a:pPr>
            <a:endParaRPr lang="pl-PL" sz="2400" dirty="0">
              <a:solidFill>
                <a:schemeClr val="tx2"/>
              </a:solidFill>
            </a:endParaRPr>
          </a:p>
          <a:p>
            <a:pPr algn="just">
              <a:buFont typeface="Wingdings" pitchFamily="2" charset="2"/>
              <a:buChar char="§"/>
              <a:defRPr/>
            </a:pPr>
            <a:r>
              <a:rPr lang="pl-PL" sz="2400" dirty="0">
                <a:solidFill>
                  <a:schemeClr val="tx2"/>
                </a:solidFill>
              </a:rPr>
              <a:t> Koszty przekraczające koszty kwalifikowane stanowią koszt niekwalifikowany </a:t>
            </a:r>
            <a:br>
              <a:rPr lang="pl-PL" sz="2400" dirty="0">
                <a:solidFill>
                  <a:schemeClr val="tx2"/>
                </a:solidFill>
              </a:rPr>
            </a:br>
            <a:r>
              <a:rPr lang="pl-PL" sz="2400" dirty="0">
                <a:solidFill>
                  <a:schemeClr val="tx2"/>
                </a:solidFill>
              </a:rPr>
              <a:t>(nie podlegają refundacji)</a:t>
            </a:r>
          </a:p>
          <a:p>
            <a:pPr>
              <a:defRPr/>
            </a:pPr>
            <a:endParaRPr lang="pl-PL" sz="2400" u="sng" dirty="0">
              <a:solidFill>
                <a:schemeClr val="accent6">
                  <a:lumMod val="50000"/>
                </a:schemeClr>
              </a:solidFill>
            </a:endParaRPr>
          </a:p>
        </p:txBody>
      </p:sp>
      <p:sp>
        <p:nvSpPr>
          <p:cNvPr id="9" name="Tytuł 7">
            <a:extLst>
              <a:ext uri="{FF2B5EF4-FFF2-40B4-BE49-F238E27FC236}">
                <a16:creationId xmlns:a16="http://schemas.microsoft.com/office/drawing/2014/main" id="{FBE26B6B-B512-4B23-A336-8DA021A84A1A}"/>
              </a:ext>
            </a:extLst>
          </p:cNvPr>
          <p:cNvSpPr txBox="1">
            <a:spLocks/>
          </p:cNvSpPr>
          <p:nvPr/>
        </p:nvSpPr>
        <p:spPr>
          <a:xfrm>
            <a:off x="838200" y="188640"/>
            <a:ext cx="7923288" cy="864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mn-lt"/>
                <a:ea typeface="+mj-ea"/>
                <a:cs typeface="+mj-cs"/>
              </a:defRPr>
            </a:lvl1pPr>
          </a:lstStyle>
          <a:p>
            <a:pPr fontAlgn="auto">
              <a:spcAft>
                <a:spcPts val="0"/>
              </a:spcAft>
            </a:pPr>
            <a:r>
              <a:rPr lang="pl-PL" kern="0" dirty="0"/>
              <a:t>Program priorytetowy „Czyste Powietrze”</a:t>
            </a:r>
            <a:endParaRPr lang="pl-P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7D9FDB10-EBFE-4929-895C-8F359A993B82}"/>
              </a:ext>
            </a:extLst>
          </p:cNvPr>
          <p:cNvGraphicFramePr>
            <a:graphicFrameLocks noGrp="1"/>
          </p:cNvGraphicFramePr>
          <p:nvPr>
            <p:extLst>
              <p:ext uri="{D42A27DB-BD31-4B8C-83A1-F6EECF244321}">
                <p14:modId xmlns:p14="http://schemas.microsoft.com/office/powerpoint/2010/main" val="2888056694"/>
              </p:ext>
            </p:extLst>
          </p:nvPr>
        </p:nvGraphicFramePr>
        <p:xfrm>
          <a:off x="191344" y="1340768"/>
          <a:ext cx="11737304" cy="2614635"/>
        </p:xfrm>
        <a:graphic>
          <a:graphicData uri="http://schemas.openxmlformats.org/drawingml/2006/table">
            <a:tbl>
              <a:tblPr firstRow="1" bandRow="1">
                <a:tableStyleId>{93296810-A885-4BE3-A3E7-6D5BEEA58F35}</a:tableStyleId>
              </a:tblPr>
              <a:tblGrid>
                <a:gridCol w="8208912">
                  <a:extLst>
                    <a:ext uri="{9D8B030D-6E8A-4147-A177-3AD203B41FA5}">
                      <a16:colId xmlns:a16="http://schemas.microsoft.com/office/drawing/2014/main" val="1200271988"/>
                    </a:ext>
                  </a:extLst>
                </a:gridCol>
                <a:gridCol w="1440160">
                  <a:extLst>
                    <a:ext uri="{9D8B030D-6E8A-4147-A177-3AD203B41FA5}">
                      <a16:colId xmlns:a16="http://schemas.microsoft.com/office/drawing/2014/main" val="1850138274"/>
                    </a:ext>
                  </a:extLst>
                </a:gridCol>
                <a:gridCol w="2088232">
                  <a:extLst>
                    <a:ext uri="{9D8B030D-6E8A-4147-A177-3AD203B41FA5}">
                      <a16:colId xmlns:a16="http://schemas.microsoft.com/office/drawing/2014/main" val="58817681"/>
                    </a:ext>
                  </a:extLst>
                </a:gridCol>
              </a:tblGrid>
              <a:tr h="822063">
                <a:tc>
                  <a:txBody>
                    <a:bodyPr/>
                    <a:lstStyle/>
                    <a:p>
                      <a:pPr lvl="1" algn="l"/>
                      <a:r>
                        <a:rPr lang="pl-PL" sz="1300" dirty="0"/>
                        <a:t>Nazwa elementu przedsięwzięcia</a:t>
                      </a:r>
                      <a:endParaRPr lang="pl-PL" sz="1300" dirty="0">
                        <a:latin typeface="+mn-lt"/>
                      </a:endParaRPr>
                    </a:p>
                  </a:txBody>
                  <a:tcPr anchor="ctr"/>
                </a:tc>
                <a:tc>
                  <a:txBody>
                    <a:bodyPr/>
                    <a:lstStyle/>
                    <a:p>
                      <a:pPr algn="ctr"/>
                      <a:r>
                        <a:rPr lang="pl-PL" sz="1300" dirty="0"/>
                        <a:t>Jednostka</a:t>
                      </a:r>
                      <a:endParaRPr lang="pl-PL" sz="1300" dirty="0">
                        <a:latin typeface="+mn-lt"/>
                      </a:endParaRPr>
                    </a:p>
                  </a:txBody>
                  <a:tcPr anchor="ctr"/>
                </a:tc>
                <a:tc>
                  <a:txBody>
                    <a:bodyPr/>
                    <a:lstStyle/>
                    <a:p>
                      <a:pPr algn="ctr"/>
                      <a:r>
                        <a:rPr lang="pl-PL" sz="1300" dirty="0"/>
                        <a:t>Maksymalny jednostkowy koszt kwalifikowany na</a:t>
                      </a:r>
                      <a:r>
                        <a:rPr lang="pl-PL" sz="1300" baseline="0" dirty="0"/>
                        <a:t> </a:t>
                      </a:r>
                      <a:r>
                        <a:rPr lang="pl-PL" sz="1300" dirty="0"/>
                        <a:t>jeden budynek</a:t>
                      </a:r>
                      <a:endParaRPr lang="pl-PL" sz="1300" dirty="0">
                        <a:latin typeface="+mn-lt"/>
                      </a:endParaRPr>
                    </a:p>
                  </a:txBody>
                  <a:tcPr anchor="ctr"/>
                </a:tc>
                <a:extLst>
                  <a:ext uri="{0D108BD9-81ED-4DB2-BD59-A6C34878D82A}">
                    <a16:rowId xmlns:a16="http://schemas.microsoft.com/office/drawing/2014/main" val="1805009580"/>
                  </a:ext>
                </a:extLst>
              </a:tr>
              <a:tr h="420787">
                <a:tc>
                  <a:txBody>
                    <a:bodyPr/>
                    <a:lstStyle/>
                    <a:p>
                      <a:pPr lvl="1" algn="l"/>
                      <a:r>
                        <a:rPr lang="pl-PL" sz="1400" dirty="0"/>
                        <a:t>audyt energetyczny budynku przed realizacją przedsięwzięcia</a:t>
                      </a:r>
                      <a:endParaRPr lang="pl-PL" sz="1400" dirty="0">
                        <a:latin typeface="+mn-lt"/>
                      </a:endParaRPr>
                    </a:p>
                  </a:txBody>
                  <a:tcPr anchor="ctr"/>
                </a:tc>
                <a:tc>
                  <a:txBody>
                    <a:bodyPr/>
                    <a:lstStyle/>
                    <a:p>
                      <a:pPr algn="ctr"/>
                      <a:r>
                        <a:rPr lang="pl-PL" sz="1400" dirty="0"/>
                        <a:t>szt.</a:t>
                      </a:r>
                      <a:endParaRPr lang="pl-PL" sz="1400" dirty="0">
                        <a:latin typeface="+mn-lt"/>
                      </a:endParaRPr>
                    </a:p>
                  </a:txBody>
                  <a:tcPr anchor="ctr"/>
                </a:tc>
                <a:tc>
                  <a:txBody>
                    <a:bodyPr/>
                    <a:lstStyle/>
                    <a:p>
                      <a:pPr algn="ctr"/>
                      <a:r>
                        <a:rPr lang="pl-PL" sz="1400" dirty="0"/>
                        <a:t>do 1000 zł</a:t>
                      </a:r>
                      <a:endParaRPr lang="pl-PL" sz="1400" dirty="0">
                        <a:latin typeface="+mn-lt"/>
                      </a:endParaRPr>
                    </a:p>
                  </a:txBody>
                  <a:tcPr anchor="ctr"/>
                </a:tc>
                <a:extLst>
                  <a:ext uri="{0D108BD9-81ED-4DB2-BD59-A6C34878D82A}">
                    <a16:rowId xmlns:a16="http://schemas.microsoft.com/office/drawing/2014/main" val="225253896"/>
                  </a:ext>
                </a:extLst>
              </a:tr>
              <a:tr h="530211">
                <a:tc>
                  <a:txBody>
                    <a:bodyPr/>
                    <a:lstStyle/>
                    <a:p>
                      <a:pPr lvl="1" algn="l"/>
                      <a:r>
                        <a:rPr lang="pl-PL" sz="1400" dirty="0"/>
                        <a:t>dokumentacja projektowa związana z modernizacją, przebudową dachu (części konstrukcyjnych dachu)</a:t>
                      </a:r>
                      <a:br>
                        <a:rPr lang="pl-PL" sz="1400" dirty="0"/>
                      </a:br>
                      <a:r>
                        <a:rPr lang="pl-PL" sz="1400" dirty="0"/>
                        <a:t>wraz z dociepleniem</a:t>
                      </a:r>
                      <a:endParaRPr lang="pl-PL" sz="1400" dirty="0">
                        <a:latin typeface="+mn-lt"/>
                      </a:endParaRPr>
                    </a:p>
                  </a:txBody>
                  <a:tcPr anchor="ctr"/>
                </a:tc>
                <a:tc>
                  <a:txBody>
                    <a:bodyPr/>
                    <a:lstStyle/>
                    <a:p>
                      <a:pPr algn="ctr"/>
                      <a:r>
                        <a:rPr lang="pl-PL" sz="1400" dirty="0"/>
                        <a:t>szt.</a:t>
                      </a:r>
                      <a:endParaRPr lang="pl-PL" sz="1400" dirty="0">
                        <a:latin typeface="+mn-lt"/>
                      </a:endParaRPr>
                    </a:p>
                  </a:txBody>
                  <a:tcPr anchor="ctr"/>
                </a:tc>
                <a:tc>
                  <a:txBody>
                    <a:bodyPr/>
                    <a:lstStyle/>
                    <a:p>
                      <a:pPr algn="ctr"/>
                      <a:r>
                        <a:rPr lang="pl-PL" sz="1400" dirty="0"/>
                        <a:t>do 1000 zł</a:t>
                      </a:r>
                      <a:endParaRPr lang="pl-PL" sz="1400" dirty="0">
                        <a:latin typeface="+mn-lt"/>
                      </a:endParaRPr>
                    </a:p>
                  </a:txBody>
                  <a:tcPr anchor="ctr"/>
                </a:tc>
                <a:extLst>
                  <a:ext uri="{0D108BD9-81ED-4DB2-BD59-A6C34878D82A}">
                    <a16:rowId xmlns:a16="http://schemas.microsoft.com/office/drawing/2014/main" val="1499324281"/>
                  </a:ext>
                </a:extLst>
              </a:tr>
              <a:tr h="420787">
                <a:tc>
                  <a:txBody>
                    <a:bodyPr/>
                    <a:lstStyle/>
                    <a:p>
                      <a:pPr lvl="1" algn="l"/>
                      <a:r>
                        <a:rPr lang="pl-PL" sz="1400" dirty="0"/>
                        <a:t>dokumentacja projektowa modernizacji instalacji wewnętrznych oraz wymiany źródła ciepła</a:t>
                      </a:r>
                      <a:endParaRPr lang="pl-PL" sz="1400" dirty="0">
                        <a:latin typeface="+mn-lt"/>
                      </a:endParaRPr>
                    </a:p>
                  </a:txBody>
                  <a:tcPr anchor="ctr"/>
                </a:tc>
                <a:tc>
                  <a:txBody>
                    <a:bodyPr/>
                    <a:lstStyle/>
                    <a:p>
                      <a:pPr algn="ctr"/>
                      <a:r>
                        <a:rPr lang="pl-PL" sz="1400" dirty="0"/>
                        <a:t>szt.</a:t>
                      </a:r>
                      <a:endParaRPr lang="pl-PL" sz="1400" dirty="0">
                        <a:latin typeface="+mn-lt"/>
                      </a:endParaRPr>
                    </a:p>
                  </a:txBody>
                  <a:tcPr anchor="ctr"/>
                </a:tc>
                <a:tc>
                  <a:txBody>
                    <a:bodyPr/>
                    <a:lstStyle/>
                    <a:p>
                      <a:pPr algn="ctr"/>
                      <a:r>
                        <a:rPr lang="pl-PL" sz="1400" dirty="0"/>
                        <a:t>do 1000 zł</a:t>
                      </a:r>
                      <a:endParaRPr lang="pl-PL" sz="1400" dirty="0">
                        <a:latin typeface="+mn-lt"/>
                      </a:endParaRPr>
                    </a:p>
                  </a:txBody>
                  <a:tcPr anchor="ctr"/>
                </a:tc>
                <a:extLst>
                  <a:ext uri="{0D108BD9-81ED-4DB2-BD59-A6C34878D82A}">
                    <a16:rowId xmlns:a16="http://schemas.microsoft.com/office/drawing/2014/main" val="3695290009"/>
                  </a:ext>
                </a:extLst>
              </a:tr>
              <a:tr h="420787">
                <a:tc>
                  <a:txBody>
                    <a:bodyPr/>
                    <a:lstStyle/>
                    <a:p>
                      <a:pPr lvl="1" algn="l"/>
                      <a:r>
                        <a:rPr lang="pl-PL" sz="1400" dirty="0"/>
                        <a:t>ekspertyza ornitologiczna i chiropterologiczna</a:t>
                      </a:r>
                      <a:endParaRPr lang="pl-PL" sz="1400" dirty="0">
                        <a:latin typeface="+mn-lt"/>
                      </a:endParaRPr>
                    </a:p>
                  </a:txBody>
                  <a:tcPr anchor="ctr"/>
                </a:tc>
                <a:tc>
                  <a:txBody>
                    <a:bodyPr/>
                    <a:lstStyle/>
                    <a:p>
                      <a:pPr algn="ctr"/>
                      <a:r>
                        <a:rPr lang="pl-PL" sz="1400" dirty="0"/>
                        <a:t>szt.</a:t>
                      </a:r>
                      <a:endParaRPr lang="pl-PL" sz="1400" dirty="0">
                        <a:latin typeface="+mn-lt"/>
                      </a:endParaRPr>
                    </a:p>
                  </a:txBody>
                  <a:tcPr anchor="ctr"/>
                </a:tc>
                <a:tc>
                  <a:txBody>
                    <a:bodyPr/>
                    <a:lstStyle/>
                    <a:p>
                      <a:pPr algn="ctr"/>
                      <a:r>
                        <a:rPr lang="pl-PL" sz="1400" dirty="0"/>
                        <a:t>do 500 zł</a:t>
                      </a:r>
                      <a:endParaRPr lang="pl-PL" sz="1400" dirty="0">
                        <a:latin typeface="+mn-lt"/>
                      </a:endParaRPr>
                    </a:p>
                  </a:txBody>
                  <a:tcPr anchor="ctr"/>
                </a:tc>
                <a:extLst>
                  <a:ext uri="{0D108BD9-81ED-4DB2-BD59-A6C34878D82A}">
                    <a16:rowId xmlns:a16="http://schemas.microsoft.com/office/drawing/2014/main" val="3679150142"/>
                  </a:ext>
                </a:extLst>
              </a:tr>
            </a:tbl>
          </a:graphicData>
        </a:graphic>
      </p:graphicFrame>
      <p:graphicFrame>
        <p:nvGraphicFramePr>
          <p:cNvPr id="4" name="Tabela 3">
            <a:extLst>
              <a:ext uri="{FF2B5EF4-FFF2-40B4-BE49-F238E27FC236}">
                <a16:creationId xmlns:a16="http://schemas.microsoft.com/office/drawing/2014/main" id="{C5ADADF3-3028-4F01-9828-ED7E0972FB33}"/>
              </a:ext>
            </a:extLst>
          </p:cNvPr>
          <p:cNvGraphicFramePr>
            <a:graphicFrameLocks noGrp="1"/>
          </p:cNvGraphicFramePr>
          <p:nvPr>
            <p:extLst>
              <p:ext uri="{D42A27DB-BD31-4B8C-83A1-F6EECF244321}">
                <p14:modId xmlns:p14="http://schemas.microsoft.com/office/powerpoint/2010/main" val="1374790533"/>
              </p:ext>
            </p:extLst>
          </p:nvPr>
        </p:nvGraphicFramePr>
        <p:xfrm>
          <a:off x="191344" y="3903510"/>
          <a:ext cx="11737305" cy="1869278"/>
        </p:xfrm>
        <a:graphic>
          <a:graphicData uri="http://schemas.openxmlformats.org/drawingml/2006/table">
            <a:tbl>
              <a:tblPr firstRow="1" bandRow="1">
                <a:tableStyleId>{93296810-A885-4BE3-A3E7-6D5BEEA58F35}</a:tableStyleId>
              </a:tblPr>
              <a:tblGrid>
                <a:gridCol w="8208912">
                  <a:extLst>
                    <a:ext uri="{9D8B030D-6E8A-4147-A177-3AD203B41FA5}">
                      <a16:colId xmlns:a16="http://schemas.microsoft.com/office/drawing/2014/main" val="1072530084"/>
                    </a:ext>
                  </a:extLst>
                </a:gridCol>
                <a:gridCol w="1440160">
                  <a:extLst>
                    <a:ext uri="{9D8B030D-6E8A-4147-A177-3AD203B41FA5}">
                      <a16:colId xmlns:a16="http://schemas.microsoft.com/office/drawing/2014/main" val="4203596575"/>
                    </a:ext>
                  </a:extLst>
                </a:gridCol>
                <a:gridCol w="2088233">
                  <a:extLst>
                    <a:ext uri="{9D8B030D-6E8A-4147-A177-3AD203B41FA5}">
                      <a16:colId xmlns:a16="http://schemas.microsoft.com/office/drawing/2014/main" val="1619404772"/>
                    </a:ext>
                  </a:extLst>
                </a:gridCol>
              </a:tblGrid>
              <a:tr h="500789">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pl-PL" sz="1300" dirty="0">
                          <a:latin typeface="+mn-lt"/>
                        </a:rPr>
                        <a:t>Nazwa elementu przedsięwzięcia</a:t>
                      </a:r>
                    </a:p>
                  </a:txBody>
                  <a:tcPr anchor="ctr"/>
                </a:tc>
                <a:tc>
                  <a:txBody>
                    <a:bodyPr/>
                    <a:lstStyle/>
                    <a:p>
                      <a:pPr algn="ctr"/>
                      <a:r>
                        <a:rPr lang="pl-PL" sz="1300" dirty="0">
                          <a:latin typeface="+mn-lt"/>
                        </a:rPr>
                        <a:t>Jednostka</a:t>
                      </a:r>
                    </a:p>
                  </a:txBody>
                  <a:tcPr anchor="ctr"/>
                </a:tc>
                <a:tc>
                  <a:txBody>
                    <a:bodyPr/>
                    <a:lstStyle/>
                    <a:p>
                      <a:pPr algn="ctr"/>
                      <a:r>
                        <a:rPr lang="pl-PL" sz="1300" dirty="0">
                          <a:latin typeface="+mn-lt"/>
                        </a:rPr>
                        <a:t>Maksymalny jednostkowy koszt kwalifikowany</a:t>
                      </a:r>
                    </a:p>
                  </a:txBody>
                  <a:tcPr anchor="ctr"/>
                </a:tc>
                <a:extLst>
                  <a:ext uri="{0D108BD9-81ED-4DB2-BD59-A6C34878D82A}">
                    <a16:rowId xmlns:a16="http://schemas.microsoft.com/office/drawing/2014/main" val="3320913711"/>
                  </a:ext>
                </a:extLst>
              </a:tr>
              <a:tr h="414084">
                <a:tc>
                  <a:txBody>
                    <a:bodyPr/>
                    <a:lstStyle/>
                    <a:p>
                      <a:pPr lvl="1"/>
                      <a:r>
                        <a:rPr lang="pl-PL" sz="1400" dirty="0">
                          <a:latin typeface="+mn-lt"/>
                        </a:rPr>
                        <a:t>docieplenie </a:t>
                      </a:r>
                      <a:r>
                        <a:rPr lang="pl-PL" sz="1400" baseline="0" dirty="0">
                          <a:latin typeface="+mn-lt"/>
                        </a:rPr>
                        <a:t>przegród budowlanych oraz uzasadnione prace towarzyszące </a:t>
                      </a:r>
                      <a:endParaRPr lang="pl-PL" sz="1400" dirty="0">
                        <a:latin typeface="+mn-lt"/>
                      </a:endParaRPr>
                    </a:p>
                  </a:txBody>
                  <a:tcPr anchor="ctr"/>
                </a:tc>
                <a:tc>
                  <a:txBody>
                    <a:bodyPr/>
                    <a:lstStyle/>
                    <a:p>
                      <a:pPr algn="ctr" fontAlgn="ctr"/>
                      <a:r>
                        <a:rPr lang="pl-PL" sz="1400" b="0" i="0" u="none" strike="noStrike" dirty="0">
                          <a:solidFill>
                            <a:srgbClr val="000000"/>
                          </a:solidFill>
                          <a:effectLst/>
                          <a:latin typeface="+mn-lt"/>
                        </a:rPr>
                        <a:t>m</a:t>
                      </a:r>
                      <a:r>
                        <a:rPr lang="pl-PL" sz="1400" b="0" i="0" u="none" strike="noStrike" baseline="30000" dirty="0">
                          <a:solidFill>
                            <a:srgbClr val="000000"/>
                          </a:solidFill>
                          <a:effectLst/>
                          <a:latin typeface="+mn-lt"/>
                        </a:rPr>
                        <a:t>2</a:t>
                      </a:r>
                      <a:r>
                        <a:rPr lang="pl-PL" sz="1400" b="0" i="0" u="none" strike="noStrike" dirty="0">
                          <a:solidFill>
                            <a:srgbClr val="000000"/>
                          </a:solidFill>
                          <a:effectLst/>
                          <a:latin typeface="+mn-lt"/>
                        </a:rPr>
                        <a:t> powierzchni przegrody</a:t>
                      </a:r>
                    </a:p>
                  </a:txBody>
                  <a:tcPr marL="9525" marR="9525" marT="9525" marB="0" anchor="ctr"/>
                </a:tc>
                <a:tc>
                  <a:txBody>
                    <a:bodyPr/>
                    <a:lstStyle/>
                    <a:p>
                      <a:pPr algn="ctr" fontAlgn="ctr"/>
                      <a:r>
                        <a:rPr lang="pl-PL" sz="1400" b="0" i="0" u="none" strike="noStrike" dirty="0">
                          <a:solidFill>
                            <a:srgbClr val="000000"/>
                          </a:solidFill>
                          <a:effectLst/>
                          <a:latin typeface="+mn-lt"/>
                        </a:rPr>
                        <a:t>do 150 zł</a:t>
                      </a:r>
                    </a:p>
                  </a:txBody>
                  <a:tcPr marL="9525" marR="9525" marT="9525" marB="0" anchor="ctr"/>
                </a:tc>
                <a:extLst>
                  <a:ext uri="{0D108BD9-81ED-4DB2-BD59-A6C34878D82A}">
                    <a16:rowId xmlns:a16="http://schemas.microsoft.com/office/drawing/2014/main" val="2738757294"/>
                  </a:ext>
                </a:extLst>
              </a:tr>
              <a:tr h="500789">
                <a:tc>
                  <a:txBody>
                    <a:bodyPr/>
                    <a:lstStyle/>
                    <a:p>
                      <a:pPr lvl="1"/>
                      <a:r>
                        <a:rPr lang="pl-PL" sz="1400" dirty="0">
                          <a:latin typeface="+mn-lt"/>
                        </a:rPr>
                        <a:t>wymiana stolarki zewnętrznej, w tym: okien, okien połaciowych, drzwi balkonowych, powierzchni przezroczystych nieotwieralnych</a:t>
                      </a:r>
                    </a:p>
                  </a:txBody>
                  <a:tcPr anchor="ctr"/>
                </a:tc>
                <a:tc>
                  <a:txBody>
                    <a:bodyPr/>
                    <a:lstStyle/>
                    <a:p>
                      <a:pPr algn="ctr" fontAlgn="ctr"/>
                      <a:r>
                        <a:rPr lang="pl-PL" sz="1400" b="0" i="0" u="none" strike="noStrike" dirty="0">
                          <a:solidFill>
                            <a:srgbClr val="000000"/>
                          </a:solidFill>
                          <a:effectLst/>
                          <a:latin typeface="+mn-lt"/>
                        </a:rPr>
                        <a:t>m</a:t>
                      </a:r>
                      <a:r>
                        <a:rPr lang="pl-PL" sz="1400" b="0" i="0" u="none" strike="noStrike" baseline="30000" dirty="0">
                          <a:solidFill>
                            <a:srgbClr val="000000"/>
                          </a:solidFill>
                          <a:effectLst/>
                          <a:latin typeface="+mn-lt"/>
                        </a:rPr>
                        <a:t>2</a:t>
                      </a:r>
                      <a:r>
                        <a:rPr lang="pl-PL" sz="1400" b="0" i="0" u="none" strike="noStrike" dirty="0">
                          <a:solidFill>
                            <a:srgbClr val="000000"/>
                          </a:solidFill>
                          <a:effectLst/>
                          <a:latin typeface="+mn-lt"/>
                        </a:rPr>
                        <a:t> powierzchni </a:t>
                      </a:r>
                    </a:p>
                  </a:txBody>
                  <a:tcPr marL="9525" marR="9525" marT="9525" marB="0" anchor="ctr"/>
                </a:tc>
                <a:tc>
                  <a:txBody>
                    <a:bodyPr/>
                    <a:lstStyle/>
                    <a:p>
                      <a:pPr algn="ctr" fontAlgn="ctr"/>
                      <a:r>
                        <a:rPr lang="pl-PL" sz="1400" b="0" i="0" u="none" strike="noStrike" dirty="0">
                          <a:solidFill>
                            <a:srgbClr val="000000"/>
                          </a:solidFill>
                          <a:effectLst/>
                          <a:latin typeface="+mn-lt"/>
                        </a:rPr>
                        <a:t>do 700 zł</a:t>
                      </a:r>
                    </a:p>
                  </a:txBody>
                  <a:tcPr marL="9525" marR="9525" marT="9525" marB="0" anchor="ctr"/>
                </a:tc>
                <a:extLst>
                  <a:ext uri="{0D108BD9-81ED-4DB2-BD59-A6C34878D82A}">
                    <a16:rowId xmlns:a16="http://schemas.microsoft.com/office/drawing/2014/main" val="2023922936"/>
                  </a:ext>
                </a:extLst>
              </a:tr>
              <a:tr h="414084">
                <a:tc>
                  <a:txBody>
                    <a:bodyPr/>
                    <a:lstStyle/>
                    <a:p>
                      <a:pPr lvl="1"/>
                      <a:r>
                        <a:rPr lang="pl-PL" sz="1400" dirty="0">
                          <a:latin typeface="+mn-lt"/>
                        </a:rPr>
                        <a:t>wymiana drzwi zewnętrznych/bram</a:t>
                      </a:r>
                      <a:r>
                        <a:rPr lang="pl-PL" sz="1400" baseline="0" dirty="0">
                          <a:latin typeface="+mn-lt"/>
                        </a:rPr>
                        <a:t> garażowych</a:t>
                      </a:r>
                      <a:endParaRPr lang="pl-PL" sz="1400" strike="noStrike" dirty="0">
                        <a:solidFill>
                          <a:srgbClr val="FF0000"/>
                        </a:solidFill>
                        <a:latin typeface="+mn-lt"/>
                      </a:endParaRPr>
                    </a:p>
                  </a:txBody>
                  <a:tcPr anchor="ctr"/>
                </a:tc>
                <a:tc>
                  <a:txBody>
                    <a:bodyPr/>
                    <a:lstStyle/>
                    <a:p>
                      <a:pPr algn="ctr" fontAlgn="ctr"/>
                      <a:r>
                        <a:rPr lang="pl-PL" sz="1400" b="0" i="0" u="none" strike="noStrike" dirty="0">
                          <a:solidFill>
                            <a:srgbClr val="000000"/>
                          </a:solidFill>
                          <a:effectLst/>
                          <a:latin typeface="+mn-lt"/>
                        </a:rPr>
                        <a:t>m</a:t>
                      </a:r>
                      <a:r>
                        <a:rPr lang="pl-PL" sz="1400" b="0" i="0" u="none" strike="noStrike" baseline="30000" dirty="0">
                          <a:solidFill>
                            <a:srgbClr val="000000"/>
                          </a:solidFill>
                          <a:effectLst/>
                          <a:latin typeface="+mn-lt"/>
                        </a:rPr>
                        <a:t>2</a:t>
                      </a:r>
                      <a:r>
                        <a:rPr lang="pl-PL" sz="1400" b="0" i="0" u="none" strike="noStrike" dirty="0">
                          <a:solidFill>
                            <a:srgbClr val="000000"/>
                          </a:solidFill>
                          <a:effectLst/>
                          <a:latin typeface="+mn-lt"/>
                        </a:rPr>
                        <a:t> powierzchni </a:t>
                      </a:r>
                    </a:p>
                  </a:txBody>
                  <a:tcPr marL="9525" marR="9525" marT="9525" marB="0" anchor="ctr"/>
                </a:tc>
                <a:tc>
                  <a:txBody>
                    <a:bodyPr/>
                    <a:lstStyle/>
                    <a:p>
                      <a:pPr algn="ctr" fontAlgn="ctr"/>
                      <a:r>
                        <a:rPr lang="pl-PL" sz="1400" b="0" i="0" u="none" strike="noStrike" dirty="0">
                          <a:solidFill>
                            <a:srgbClr val="000000"/>
                          </a:solidFill>
                          <a:effectLst/>
                          <a:latin typeface="+mn-lt"/>
                        </a:rPr>
                        <a:t>do 2000 zł</a:t>
                      </a:r>
                    </a:p>
                  </a:txBody>
                  <a:tcPr marL="9525" marR="9525" marT="9525" marB="0" anchor="ctr"/>
                </a:tc>
                <a:extLst>
                  <a:ext uri="{0D108BD9-81ED-4DB2-BD59-A6C34878D82A}">
                    <a16:rowId xmlns:a16="http://schemas.microsoft.com/office/drawing/2014/main" val="87333993"/>
                  </a:ext>
                </a:extLst>
              </a:tr>
            </a:tbl>
          </a:graphicData>
        </a:graphic>
      </p:graphicFrame>
      <p:sp>
        <p:nvSpPr>
          <p:cNvPr id="6" name="pole tekstowe 5">
            <a:extLst>
              <a:ext uri="{FF2B5EF4-FFF2-40B4-BE49-F238E27FC236}">
                <a16:creationId xmlns:a16="http://schemas.microsoft.com/office/drawing/2014/main" id="{C8C305DC-7095-4056-9F9A-DB2FF10CF29E}"/>
              </a:ext>
            </a:extLst>
          </p:cNvPr>
          <p:cNvSpPr txBox="1"/>
          <p:nvPr/>
        </p:nvSpPr>
        <p:spPr>
          <a:xfrm>
            <a:off x="7752184" y="6165304"/>
            <a:ext cx="4104456" cy="523220"/>
          </a:xfrm>
          <a:prstGeom prst="rect">
            <a:avLst/>
          </a:prstGeom>
          <a:noFill/>
        </p:spPr>
        <p:txBody>
          <a:bodyPr wrap="square" rtlCol="0">
            <a:spAutoFit/>
          </a:bodyPr>
          <a:lstStyle/>
          <a:p>
            <a:r>
              <a:rPr lang="pl-PL" sz="1400" dirty="0">
                <a:latin typeface="+mn-lt"/>
              </a:rPr>
              <a:t>* koszty przekraczające wartości w tabelach</a:t>
            </a:r>
            <a:br>
              <a:rPr lang="pl-PL" sz="1400" dirty="0">
                <a:latin typeface="+mn-lt"/>
              </a:rPr>
            </a:br>
            <a:r>
              <a:rPr lang="pl-PL" sz="1400" dirty="0">
                <a:latin typeface="+mn-lt"/>
              </a:rPr>
              <a:t>   stanowią koszty niekwalifikowane </a:t>
            </a:r>
          </a:p>
        </p:txBody>
      </p:sp>
      <p:sp>
        <p:nvSpPr>
          <p:cNvPr id="7" name="Tytuł 7">
            <a:extLst>
              <a:ext uri="{FF2B5EF4-FFF2-40B4-BE49-F238E27FC236}">
                <a16:creationId xmlns:a16="http://schemas.microsoft.com/office/drawing/2014/main" id="{9DA409D5-D168-4A98-B3AA-285163B5D42F}"/>
              </a:ext>
            </a:extLst>
          </p:cNvPr>
          <p:cNvSpPr txBox="1">
            <a:spLocks/>
          </p:cNvSpPr>
          <p:nvPr/>
        </p:nvSpPr>
        <p:spPr>
          <a:xfrm>
            <a:off x="838200" y="188640"/>
            <a:ext cx="8714184" cy="86409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200" b="1" kern="1200">
                <a:solidFill>
                  <a:schemeClr val="bg1"/>
                </a:solidFill>
                <a:latin typeface="+mn-lt"/>
                <a:ea typeface="+mj-ea"/>
                <a:cs typeface="+mj-cs"/>
              </a:defRPr>
            </a:lvl1pPr>
          </a:lstStyle>
          <a:p>
            <a:pPr fontAlgn="auto">
              <a:lnSpc>
                <a:spcPct val="100000"/>
              </a:lnSpc>
              <a:spcAft>
                <a:spcPts val="0"/>
              </a:spcAft>
            </a:pPr>
            <a:r>
              <a:rPr lang="pl-PL" sz="2400" kern="0" dirty="0">
                <a:latin typeface="Arial" charset="0"/>
              </a:rPr>
              <a:t>Maksymalny jednostkowy poziom kosztów kwalifikowanych pojedynczego elementu przedsięwzięcia (1)*</a:t>
            </a:r>
            <a:endParaRPr lang="pl-PL" sz="2400" dirty="0"/>
          </a:p>
        </p:txBody>
      </p:sp>
    </p:spTree>
    <p:extLst>
      <p:ext uri="{BB962C8B-B14F-4D97-AF65-F5344CB8AC3E}">
        <p14:creationId xmlns:p14="http://schemas.microsoft.com/office/powerpoint/2010/main" val="4058619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52C58885-5D94-4926-AE9A-F503A5EC3BD7}"/>
              </a:ext>
            </a:extLst>
          </p:cNvPr>
          <p:cNvGraphicFramePr>
            <a:graphicFrameLocks noGrp="1"/>
          </p:cNvGraphicFramePr>
          <p:nvPr>
            <p:extLst>
              <p:ext uri="{D42A27DB-BD31-4B8C-83A1-F6EECF244321}">
                <p14:modId xmlns:p14="http://schemas.microsoft.com/office/powerpoint/2010/main" val="137953162"/>
              </p:ext>
            </p:extLst>
          </p:nvPr>
        </p:nvGraphicFramePr>
        <p:xfrm>
          <a:off x="166646" y="1714489"/>
          <a:ext cx="11737305" cy="3714774"/>
        </p:xfrm>
        <a:graphic>
          <a:graphicData uri="http://schemas.openxmlformats.org/drawingml/2006/table">
            <a:tbl>
              <a:tblPr firstRow="1" bandRow="1">
                <a:tableStyleId>{93296810-A885-4BE3-A3E7-6D5BEEA58F35}</a:tableStyleId>
              </a:tblPr>
              <a:tblGrid>
                <a:gridCol w="8496944">
                  <a:extLst>
                    <a:ext uri="{9D8B030D-6E8A-4147-A177-3AD203B41FA5}">
                      <a16:colId xmlns:a16="http://schemas.microsoft.com/office/drawing/2014/main" val="730110197"/>
                    </a:ext>
                  </a:extLst>
                </a:gridCol>
                <a:gridCol w="1008112">
                  <a:extLst>
                    <a:ext uri="{9D8B030D-6E8A-4147-A177-3AD203B41FA5}">
                      <a16:colId xmlns:a16="http://schemas.microsoft.com/office/drawing/2014/main" val="1112946098"/>
                    </a:ext>
                  </a:extLst>
                </a:gridCol>
                <a:gridCol w="2232249">
                  <a:extLst>
                    <a:ext uri="{9D8B030D-6E8A-4147-A177-3AD203B41FA5}">
                      <a16:colId xmlns:a16="http://schemas.microsoft.com/office/drawing/2014/main" val="541543434"/>
                    </a:ext>
                  </a:extLst>
                </a:gridCol>
              </a:tblGrid>
              <a:tr h="504339">
                <a:tc>
                  <a:txBody>
                    <a:bodyPr/>
                    <a:lstStyle/>
                    <a:p>
                      <a:pPr lvl="1" algn="l" fontAlgn="ctr"/>
                      <a:r>
                        <a:rPr lang="pl-PL" sz="1200" b="1" i="0" u="none" strike="noStrike" dirty="0">
                          <a:solidFill>
                            <a:schemeClr val="bg1"/>
                          </a:solidFill>
                          <a:effectLst/>
                          <a:latin typeface="Calibri" panose="020F0502020204030204" pitchFamily="34" charset="0"/>
                        </a:rPr>
                        <a:t>Nazwa elementu przedsięwzięcia</a:t>
                      </a:r>
                    </a:p>
                  </a:txBody>
                  <a:tcPr marL="9525" marR="9525" marT="9525" marB="0" anchor="ctr"/>
                </a:tc>
                <a:tc>
                  <a:txBody>
                    <a:bodyPr/>
                    <a:lstStyle/>
                    <a:p>
                      <a:pPr algn="ctr" fontAlgn="ctr"/>
                      <a:r>
                        <a:rPr lang="pl-PL" sz="1200" b="1" i="0" u="none" strike="noStrike" dirty="0">
                          <a:solidFill>
                            <a:schemeClr val="bg1"/>
                          </a:solidFill>
                          <a:effectLst/>
                          <a:latin typeface="Calibri" panose="020F0502020204030204" pitchFamily="34" charset="0"/>
                        </a:rPr>
                        <a:t>Jednostka</a:t>
                      </a:r>
                    </a:p>
                  </a:txBody>
                  <a:tcPr marL="9525" marR="9525" marT="9525" marB="0" anchor="ctr"/>
                </a:tc>
                <a:tc>
                  <a:txBody>
                    <a:bodyPr/>
                    <a:lstStyle/>
                    <a:p>
                      <a:pPr algn="ctr" fontAlgn="ctr"/>
                      <a:r>
                        <a:rPr lang="pl-PL" sz="1200" b="1" i="0" u="none" strike="noStrike" dirty="0">
                          <a:solidFill>
                            <a:schemeClr val="bg1"/>
                          </a:solidFill>
                          <a:effectLst/>
                          <a:latin typeface="Calibri" panose="020F0502020204030204" pitchFamily="34" charset="0"/>
                        </a:rPr>
                        <a:t>Maksymalny jednostkowy koszt kwalifikowany na jeden budynek</a:t>
                      </a:r>
                    </a:p>
                  </a:txBody>
                  <a:tcPr marL="9525" marR="9525" marT="9525" marB="0" anchor="ctr"/>
                </a:tc>
                <a:extLst>
                  <a:ext uri="{0D108BD9-81ED-4DB2-BD59-A6C34878D82A}">
                    <a16:rowId xmlns:a16="http://schemas.microsoft.com/office/drawing/2014/main" val="3885866331"/>
                  </a:ext>
                </a:extLst>
              </a:tr>
              <a:tr h="458634">
                <a:tc>
                  <a:txBody>
                    <a:bodyPr/>
                    <a:lstStyle/>
                    <a:p>
                      <a:pPr lvl="1" algn="l" fontAlgn="ctr"/>
                      <a:r>
                        <a:rPr lang="pl-PL" sz="1400" b="0" i="0" u="none" strike="noStrike" dirty="0">
                          <a:solidFill>
                            <a:srgbClr val="000000"/>
                          </a:solidFill>
                          <a:effectLst/>
                          <a:latin typeface="Calibri" panose="020F0502020204030204" pitchFamily="34" charset="0"/>
                        </a:rPr>
                        <a:t>węzeł cieplny</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zestaw</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10 000 zł</a:t>
                      </a:r>
                    </a:p>
                  </a:txBody>
                  <a:tcPr marL="9525" marR="9525" marT="9525" marB="0" anchor="ctr"/>
                </a:tc>
                <a:extLst>
                  <a:ext uri="{0D108BD9-81ED-4DB2-BD59-A6C34878D82A}">
                    <a16:rowId xmlns:a16="http://schemas.microsoft.com/office/drawing/2014/main" val="1143994726"/>
                  </a:ext>
                </a:extLst>
              </a:tr>
              <a:tr h="458634">
                <a:tc>
                  <a:txBody>
                    <a:bodyPr/>
                    <a:lstStyle/>
                    <a:p>
                      <a:pPr lvl="1" algn="l" fontAlgn="ctr"/>
                      <a:r>
                        <a:rPr lang="pl-PL" sz="1400" b="0" i="0" u="none" strike="noStrike" dirty="0">
                          <a:solidFill>
                            <a:srgbClr val="000000"/>
                          </a:solidFill>
                          <a:effectLst/>
                          <a:latin typeface="Calibri" panose="020F0502020204030204" pitchFamily="34" charset="0"/>
                        </a:rPr>
                        <a:t>kotły na paliwo stałe (biomasa) wraz z systemem odprowadzania spalin</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zestaw</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20 000 zł</a:t>
                      </a:r>
                    </a:p>
                  </a:txBody>
                  <a:tcPr marL="9525" marR="9525" marT="9525" marB="0" anchor="ctr"/>
                </a:tc>
                <a:extLst>
                  <a:ext uri="{0D108BD9-81ED-4DB2-BD59-A6C34878D82A}">
                    <a16:rowId xmlns:a16="http://schemas.microsoft.com/office/drawing/2014/main" val="447635697"/>
                  </a:ext>
                </a:extLst>
              </a:tr>
              <a:tr h="633351">
                <a:tc>
                  <a:txBody>
                    <a:bodyPr/>
                    <a:lstStyle/>
                    <a:p>
                      <a:pPr lvl="1" algn="l" fontAlgn="ctr"/>
                      <a:r>
                        <a:rPr lang="pl-PL" sz="1400" b="0" i="0" u="none" strike="noStrike" dirty="0">
                          <a:solidFill>
                            <a:srgbClr val="000000"/>
                          </a:solidFill>
                          <a:effectLst/>
                          <a:latin typeface="Calibri" panose="020F0502020204030204" pitchFamily="34" charset="0"/>
                        </a:rPr>
                        <a:t>kotły na paliwo stałe (węgiel) wraz z systemem odprowadzania spalin</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zestaw</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10 000 zł</a:t>
                      </a:r>
                    </a:p>
                  </a:txBody>
                  <a:tcPr marL="9525" marR="9525" marT="9525" marB="0" anchor="ctr"/>
                </a:tc>
                <a:extLst>
                  <a:ext uri="{0D108BD9-81ED-4DB2-BD59-A6C34878D82A}">
                    <a16:rowId xmlns:a16="http://schemas.microsoft.com/office/drawing/2014/main" val="3836943193"/>
                  </a:ext>
                </a:extLst>
              </a:tr>
              <a:tr h="436794">
                <a:tc>
                  <a:txBody>
                    <a:bodyPr/>
                    <a:lstStyle/>
                    <a:p>
                      <a:pPr lvl="1" algn="l" fontAlgn="ctr"/>
                      <a:r>
                        <a:rPr lang="pl-PL" sz="1400" b="0" i="0" u="none" strike="noStrike" dirty="0">
                          <a:solidFill>
                            <a:srgbClr val="000000"/>
                          </a:solidFill>
                          <a:effectLst/>
                          <a:latin typeface="Calibri" panose="020F0502020204030204" pitchFamily="34" charset="0"/>
                        </a:rPr>
                        <a:t>system ogrzewania elektrycznego</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zestaw</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10 000 zł</a:t>
                      </a:r>
                    </a:p>
                  </a:txBody>
                  <a:tcPr marL="9525" marR="9525" marT="9525" marB="0" anchor="ctr"/>
                </a:tc>
                <a:extLst>
                  <a:ext uri="{0D108BD9-81ED-4DB2-BD59-A6C34878D82A}">
                    <a16:rowId xmlns:a16="http://schemas.microsoft.com/office/drawing/2014/main" val="4131650202"/>
                  </a:ext>
                </a:extLst>
              </a:tr>
              <a:tr h="436794">
                <a:tc>
                  <a:txBody>
                    <a:bodyPr/>
                    <a:lstStyle/>
                    <a:p>
                      <a:pPr lvl="1" algn="l" fontAlgn="ctr"/>
                      <a:r>
                        <a:rPr lang="pl-PL" sz="1400" b="0" i="0" u="none" strike="noStrike" dirty="0">
                          <a:solidFill>
                            <a:srgbClr val="000000"/>
                          </a:solidFill>
                          <a:effectLst/>
                          <a:latin typeface="Calibri" panose="020F0502020204030204" pitchFamily="34" charset="0"/>
                        </a:rPr>
                        <a:t>kotły gazowe kondensacyjne, olejowe, system odprowadzania spalin, zbiornik na gaz/olej</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zestaw</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15 000 zł</a:t>
                      </a:r>
                    </a:p>
                  </a:txBody>
                  <a:tcPr marL="9525" marR="9525" marT="9525" marB="0" anchor="ctr"/>
                </a:tc>
                <a:extLst>
                  <a:ext uri="{0D108BD9-81ED-4DB2-BD59-A6C34878D82A}">
                    <a16:rowId xmlns:a16="http://schemas.microsoft.com/office/drawing/2014/main" val="1012608521"/>
                  </a:ext>
                </a:extLst>
              </a:tr>
              <a:tr h="436794">
                <a:tc>
                  <a:txBody>
                    <a:bodyPr/>
                    <a:lstStyle/>
                    <a:p>
                      <a:pPr lvl="1" algn="l" fontAlgn="ctr"/>
                      <a:r>
                        <a:rPr lang="pl-PL" sz="1400" b="0" i="0" u="none" strike="noStrike" dirty="0">
                          <a:solidFill>
                            <a:srgbClr val="000000"/>
                          </a:solidFill>
                          <a:effectLst/>
                          <a:latin typeface="Calibri" panose="020F0502020204030204" pitchFamily="34" charset="0"/>
                        </a:rPr>
                        <a:t>pompy ciepła powietrzne</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zestaw</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30 000 zł</a:t>
                      </a:r>
                    </a:p>
                  </a:txBody>
                  <a:tcPr marL="9525" marR="9525" marT="9525" marB="0" anchor="ctr"/>
                </a:tc>
                <a:extLst>
                  <a:ext uri="{0D108BD9-81ED-4DB2-BD59-A6C34878D82A}">
                    <a16:rowId xmlns:a16="http://schemas.microsoft.com/office/drawing/2014/main" val="39096635"/>
                  </a:ext>
                </a:extLst>
              </a:tr>
              <a:tr h="349434">
                <a:tc>
                  <a:txBody>
                    <a:bodyPr/>
                    <a:lstStyle/>
                    <a:p>
                      <a:pPr lvl="1" algn="l" fontAlgn="ctr"/>
                      <a:r>
                        <a:rPr lang="pl-PL" sz="1400" b="0" i="0" u="none" strike="noStrike" dirty="0">
                          <a:solidFill>
                            <a:srgbClr val="000000"/>
                          </a:solidFill>
                          <a:effectLst/>
                          <a:latin typeface="Calibri" panose="020F0502020204030204" pitchFamily="34" charset="0"/>
                        </a:rPr>
                        <a:t>pompy ciepła odbierające ciepło z gruntu lub wody</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zestaw</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45 000 zł</a:t>
                      </a:r>
                    </a:p>
                  </a:txBody>
                  <a:tcPr marL="9525" marR="9525" marT="9525" marB="0" anchor="ctr"/>
                </a:tc>
                <a:extLst>
                  <a:ext uri="{0D108BD9-81ED-4DB2-BD59-A6C34878D82A}">
                    <a16:rowId xmlns:a16="http://schemas.microsoft.com/office/drawing/2014/main" val="1766880526"/>
                  </a:ext>
                </a:extLst>
              </a:tr>
            </a:tbl>
          </a:graphicData>
        </a:graphic>
      </p:graphicFrame>
      <p:sp>
        <p:nvSpPr>
          <p:cNvPr id="5" name="Tytuł 7">
            <a:extLst>
              <a:ext uri="{FF2B5EF4-FFF2-40B4-BE49-F238E27FC236}">
                <a16:creationId xmlns:a16="http://schemas.microsoft.com/office/drawing/2014/main" id="{477F654F-4C51-410E-B99E-C37193730CAC}"/>
              </a:ext>
            </a:extLst>
          </p:cNvPr>
          <p:cNvSpPr txBox="1">
            <a:spLocks/>
          </p:cNvSpPr>
          <p:nvPr/>
        </p:nvSpPr>
        <p:spPr>
          <a:xfrm>
            <a:off x="838200" y="188640"/>
            <a:ext cx="8714184" cy="864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mn-lt"/>
                <a:ea typeface="+mj-ea"/>
                <a:cs typeface="+mj-cs"/>
              </a:defRPr>
            </a:lvl1pPr>
          </a:lstStyle>
          <a:p>
            <a:pPr fontAlgn="auto">
              <a:lnSpc>
                <a:spcPct val="100000"/>
              </a:lnSpc>
              <a:spcAft>
                <a:spcPts val="0"/>
              </a:spcAft>
            </a:pPr>
            <a:r>
              <a:rPr lang="pl-PL" sz="2400" kern="0" dirty="0"/>
              <a:t>Maksymalny jednostkowy poziom kosztów kwalifikowanych pojedynczego elementu przedsięwzięcia (2)</a:t>
            </a:r>
            <a:endParaRPr lang="pl-PL"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52C58885-5D94-4926-AE9A-F503A5EC3BD7}"/>
              </a:ext>
            </a:extLst>
          </p:cNvPr>
          <p:cNvGraphicFramePr>
            <a:graphicFrameLocks noGrp="1"/>
          </p:cNvGraphicFramePr>
          <p:nvPr>
            <p:extLst>
              <p:ext uri="{D42A27DB-BD31-4B8C-83A1-F6EECF244321}">
                <p14:modId xmlns:p14="http://schemas.microsoft.com/office/powerpoint/2010/main" val="137953162"/>
              </p:ext>
            </p:extLst>
          </p:nvPr>
        </p:nvGraphicFramePr>
        <p:xfrm>
          <a:off x="191344" y="1785923"/>
          <a:ext cx="11737305" cy="3652391"/>
        </p:xfrm>
        <a:graphic>
          <a:graphicData uri="http://schemas.openxmlformats.org/drawingml/2006/table">
            <a:tbl>
              <a:tblPr firstRow="1" bandRow="1">
                <a:tableStyleId>{93296810-A885-4BE3-A3E7-6D5BEEA58F35}</a:tableStyleId>
              </a:tblPr>
              <a:tblGrid>
                <a:gridCol w="8496944">
                  <a:extLst>
                    <a:ext uri="{9D8B030D-6E8A-4147-A177-3AD203B41FA5}">
                      <a16:colId xmlns:a16="http://schemas.microsoft.com/office/drawing/2014/main" val="730110197"/>
                    </a:ext>
                  </a:extLst>
                </a:gridCol>
                <a:gridCol w="1008112">
                  <a:extLst>
                    <a:ext uri="{9D8B030D-6E8A-4147-A177-3AD203B41FA5}">
                      <a16:colId xmlns:a16="http://schemas.microsoft.com/office/drawing/2014/main" val="1112946098"/>
                    </a:ext>
                  </a:extLst>
                </a:gridCol>
                <a:gridCol w="2232249">
                  <a:extLst>
                    <a:ext uri="{9D8B030D-6E8A-4147-A177-3AD203B41FA5}">
                      <a16:colId xmlns:a16="http://schemas.microsoft.com/office/drawing/2014/main" val="541543434"/>
                    </a:ext>
                  </a:extLst>
                </a:gridCol>
              </a:tblGrid>
              <a:tr h="673183">
                <a:tc>
                  <a:txBody>
                    <a:bodyPr/>
                    <a:lstStyle/>
                    <a:p>
                      <a:pPr lvl="1" algn="l" fontAlgn="ctr"/>
                      <a:r>
                        <a:rPr lang="pl-PL" sz="1200" b="1" i="0" u="none" strike="noStrike" dirty="0">
                          <a:solidFill>
                            <a:schemeClr val="bg1"/>
                          </a:solidFill>
                          <a:effectLst/>
                          <a:latin typeface="Calibri" panose="020F0502020204030204" pitchFamily="34" charset="0"/>
                        </a:rPr>
                        <a:t>Nazwa elementu przedsięwzięcia</a:t>
                      </a:r>
                    </a:p>
                  </a:txBody>
                  <a:tcPr marL="9525" marR="9525" marT="9525" marB="0" anchor="ctr"/>
                </a:tc>
                <a:tc>
                  <a:txBody>
                    <a:bodyPr/>
                    <a:lstStyle/>
                    <a:p>
                      <a:pPr algn="ctr" fontAlgn="ctr"/>
                      <a:r>
                        <a:rPr lang="pl-PL" sz="1200" b="1" i="0" u="none" strike="noStrike" dirty="0">
                          <a:solidFill>
                            <a:schemeClr val="bg1"/>
                          </a:solidFill>
                          <a:effectLst/>
                          <a:latin typeface="Calibri" panose="020F0502020204030204" pitchFamily="34" charset="0"/>
                        </a:rPr>
                        <a:t>Jednostka</a:t>
                      </a:r>
                    </a:p>
                  </a:txBody>
                  <a:tcPr marL="9525" marR="9525" marT="9525" marB="0" anchor="ctr"/>
                </a:tc>
                <a:tc>
                  <a:txBody>
                    <a:bodyPr/>
                    <a:lstStyle/>
                    <a:p>
                      <a:pPr algn="ctr" fontAlgn="ctr"/>
                      <a:r>
                        <a:rPr lang="pl-PL" sz="1200" b="1" i="0" u="none" strike="noStrike" dirty="0">
                          <a:solidFill>
                            <a:schemeClr val="bg1"/>
                          </a:solidFill>
                          <a:effectLst/>
                          <a:latin typeface="Calibri" panose="020F0502020204030204" pitchFamily="34" charset="0"/>
                        </a:rPr>
                        <a:t>Maksymalny jednostkowy koszt kwalifikowany na jeden budynek</a:t>
                      </a:r>
                    </a:p>
                  </a:txBody>
                  <a:tcPr marL="9525" marR="9525" marT="9525" marB="0" anchor="ctr"/>
                </a:tc>
                <a:extLst>
                  <a:ext uri="{0D108BD9-81ED-4DB2-BD59-A6C34878D82A}">
                    <a16:rowId xmlns:a16="http://schemas.microsoft.com/office/drawing/2014/main" val="3885866331"/>
                  </a:ext>
                </a:extLst>
              </a:tr>
              <a:tr h="458346">
                <a:tc>
                  <a:txBody>
                    <a:bodyPr/>
                    <a:lstStyle/>
                    <a:p>
                      <a:pPr lvl="1" algn="l" fontAlgn="ctr"/>
                      <a:r>
                        <a:rPr lang="pl-PL" sz="1400" b="0" i="0" u="none" strike="noStrike" dirty="0">
                          <a:solidFill>
                            <a:srgbClr val="000000"/>
                          </a:solidFill>
                          <a:effectLst/>
                          <a:latin typeface="Calibri" panose="020F0502020204030204" pitchFamily="34" charset="0"/>
                        </a:rPr>
                        <a:t>instalacje wewnętrzne ogrzewania i ciepłej wody użytkowej</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zestaw</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15 000</a:t>
                      </a:r>
                      <a:r>
                        <a:rPr lang="pl-PL" sz="1400" b="0" i="0" u="none" strike="noStrike" baseline="0" dirty="0">
                          <a:solidFill>
                            <a:srgbClr val="000000"/>
                          </a:solidFill>
                          <a:effectLst/>
                          <a:latin typeface="Calibri" panose="020F0502020204030204" pitchFamily="34" charset="0"/>
                        </a:rPr>
                        <a:t> zł</a:t>
                      </a:r>
                      <a:endParaRPr lang="pl-PL" sz="14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8308067"/>
                  </a:ext>
                </a:extLst>
              </a:tr>
              <a:tr h="399809">
                <a:tc>
                  <a:txBody>
                    <a:bodyPr/>
                    <a:lstStyle/>
                    <a:p>
                      <a:pPr lvl="1" algn="l" fontAlgn="ctr"/>
                      <a:r>
                        <a:rPr lang="pl-PL" sz="1400" b="0" i="0" u="none" strike="noStrike" dirty="0">
                          <a:solidFill>
                            <a:srgbClr val="000000"/>
                          </a:solidFill>
                          <a:effectLst/>
                          <a:latin typeface="Calibri" panose="020F0502020204030204" pitchFamily="34" charset="0"/>
                        </a:rPr>
                        <a:t>wentylacja mechaniczna wraz z odzyskiem ciepła</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zestaw</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a:t>
                      </a:r>
                      <a:r>
                        <a:rPr lang="pl-PL" sz="1400" b="0" i="0" u="none" strike="noStrike" baseline="0" dirty="0">
                          <a:solidFill>
                            <a:srgbClr val="000000"/>
                          </a:solidFill>
                          <a:effectLst/>
                          <a:latin typeface="Calibri" panose="020F0502020204030204" pitchFamily="34" charset="0"/>
                        </a:rPr>
                        <a:t>  10 000 zł</a:t>
                      </a:r>
                      <a:endParaRPr lang="pl-PL" sz="14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19540524"/>
                  </a:ext>
                </a:extLst>
              </a:tr>
              <a:tr h="412509">
                <a:tc>
                  <a:txBody>
                    <a:bodyPr/>
                    <a:lstStyle/>
                    <a:p>
                      <a:pPr lvl="1" algn="l" fontAlgn="ctr"/>
                      <a:r>
                        <a:rPr lang="pl-PL" sz="1400" b="0" i="0" u="none" strike="noStrike" dirty="0">
                          <a:solidFill>
                            <a:srgbClr val="000000"/>
                          </a:solidFill>
                          <a:effectLst/>
                          <a:latin typeface="Calibri" panose="020F0502020204030204" pitchFamily="34" charset="0"/>
                        </a:rPr>
                        <a:t>kolektory słoneczne wraz z osprzętem</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zestaw</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8 000 zł</a:t>
                      </a:r>
                      <a:endParaRPr lang="pl-PL" sz="14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06717627"/>
                  </a:ext>
                </a:extLst>
              </a:tr>
              <a:tr h="399809">
                <a:tc>
                  <a:txBody>
                    <a:bodyPr/>
                    <a:lstStyle/>
                    <a:p>
                      <a:pPr lvl="1" algn="l" fontAlgn="ctr"/>
                      <a:r>
                        <a:rPr lang="pl-PL" sz="1400" b="0" i="0" u="none" strike="noStrike" dirty="0">
                          <a:solidFill>
                            <a:srgbClr val="000000"/>
                          </a:solidFill>
                          <a:effectLst/>
                          <a:latin typeface="Calibri" panose="020F0502020204030204" pitchFamily="34" charset="0"/>
                        </a:rPr>
                        <a:t>ogniwo</a:t>
                      </a:r>
                      <a:r>
                        <a:rPr lang="pl-PL" sz="1400" b="0" i="0" u="none" strike="noStrike" baseline="0" dirty="0">
                          <a:solidFill>
                            <a:srgbClr val="000000"/>
                          </a:solidFill>
                          <a:effectLst/>
                          <a:latin typeface="Calibri" panose="020F0502020204030204" pitchFamily="34" charset="0"/>
                        </a:rPr>
                        <a:t> fotowoltaiczne wraz z osprzętem</a:t>
                      </a:r>
                      <a:r>
                        <a:rPr lang="pl-PL" sz="14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zestaw</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30 000 zł</a:t>
                      </a:r>
                      <a:endParaRPr lang="pl-PL" sz="14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06179509"/>
                  </a:ext>
                </a:extLst>
              </a:tr>
              <a:tr h="399809">
                <a:tc>
                  <a:txBody>
                    <a:bodyPr/>
                    <a:lstStyle/>
                    <a:p>
                      <a:pPr lvl="1" algn="l" fontAlgn="ctr"/>
                      <a:r>
                        <a:rPr lang="pl-PL" sz="1400" b="0" i="0" u="none" strike="noStrike" dirty="0">
                          <a:solidFill>
                            <a:srgbClr val="000000"/>
                          </a:solidFill>
                          <a:effectLst/>
                          <a:latin typeface="Calibri" panose="020F0502020204030204" pitchFamily="34" charset="0"/>
                        </a:rPr>
                        <a:t>przyłącza i instalacja wewnętrzna gazowa/olejowa**</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pl-PL" sz="1400" b="0" i="0" u="none" strike="noStrike" dirty="0">
                          <a:solidFill>
                            <a:srgbClr val="000000"/>
                          </a:solidFill>
                          <a:effectLst/>
                          <a:latin typeface="Calibri" panose="020F0502020204030204" pitchFamily="34" charset="0"/>
                        </a:rPr>
                        <a:t>zestaw</a:t>
                      </a:r>
                    </a:p>
                    <a:p>
                      <a:pPr algn="ctr" fontAlgn="ctr"/>
                      <a:endParaRPr lang="pl-PL"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400" b="0" i="0" u="none" strike="noStrike" dirty="0">
                          <a:solidFill>
                            <a:schemeClr val="tx1"/>
                          </a:solidFill>
                          <a:effectLst/>
                          <a:latin typeface="Calibri" panose="020F0502020204030204" pitchFamily="34" charset="0"/>
                        </a:rPr>
                        <a:t>do 5 000 zł</a:t>
                      </a:r>
                    </a:p>
                  </a:txBody>
                  <a:tcPr marL="9525" marR="9525" marT="9525" marB="0" anchor="ctr"/>
                </a:tc>
                <a:extLst>
                  <a:ext uri="{0D108BD9-81ED-4DB2-BD59-A6C34878D82A}">
                    <a16:rowId xmlns:a16="http://schemas.microsoft.com/office/drawing/2014/main" val="10005"/>
                  </a:ext>
                </a:extLst>
              </a:tr>
              <a:tr h="399809">
                <a:tc>
                  <a:txBody>
                    <a:bodyPr/>
                    <a:lstStyle/>
                    <a:p>
                      <a:pPr lvl="1" algn="l" fontAlgn="ctr"/>
                      <a:r>
                        <a:rPr lang="pl-PL" sz="1400" b="0" i="0" u="none" strike="noStrike" dirty="0">
                          <a:solidFill>
                            <a:srgbClr val="000000"/>
                          </a:solidFill>
                          <a:effectLst/>
                          <a:latin typeface="Calibri" panose="020F0502020204030204" pitchFamily="34" charset="0"/>
                        </a:rPr>
                        <a:t>przyłącze cieplne ***</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pl-PL" sz="1400" b="0" i="0" u="none" strike="noStrike" dirty="0">
                          <a:solidFill>
                            <a:srgbClr val="000000"/>
                          </a:solidFill>
                          <a:effectLst/>
                          <a:latin typeface="Calibri" panose="020F0502020204030204" pitchFamily="34" charset="0"/>
                        </a:rPr>
                        <a:t>zestaw</a:t>
                      </a:r>
                    </a:p>
                    <a:p>
                      <a:pPr algn="ctr" fontAlgn="ctr"/>
                      <a:endParaRPr lang="pl-PL"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400" b="0" i="0" u="none" strike="noStrike" dirty="0">
                          <a:solidFill>
                            <a:schemeClr val="tx1"/>
                          </a:solidFill>
                          <a:effectLst/>
                          <a:latin typeface="Calibri" panose="020F0502020204030204" pitchFamily="34" charset="0"/>
                        </a:rPr>
                        <a:t>do 10 000</a:t>
                      </a:r>
                      <a:r>
                        <a:rPr lang="pl-PL" sz="1400" b="0" i="0" u="none" strike="noStrike" baseline="0" dirty="0">
                          <a:solidFill>
                            <a:schemeClr val="tx1"/>
                          </a:solidFill>
                          <a:effectLst/>
                          <a:latin typeface="Calibri" panose="020F0502020204030204" pitchFamily="34" charset="0"/>
                        </a:rPr>
                        <a:t> zł</a:t>
                      </a:r>
                      <a:endParaRPr lang="pl-PL" sz="14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399809">
                <a:tc>
                  <a:txBody>
                    <a:bodyPr/>
                    <a:lstStyle/>
                    <a:p>
                      <a:pPr lvl="1" algn="l" fontAlgn="ctr"/>
                      <a:r>
                        <a:rPr lang="pl-PL" sz="1400" b="0" i="0" u="none" strike="noStrike" dirty="0">
                          <a:solidFill>
                            <a:srgbClr val="000000"/>
                          </a:solidFill>
                          <a:effectLst/>
                          <a:latin typeface="Calibri" panose="020F0502020204030204" pitchFamily="34" charset="0"/>
                        </a:rPr>
                        <a:t>przyłącze i instalacje wewnętrzne elektroenergetyczne***</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pl-PL" sz="1400" b="0" i="0" u="none" strike="noStrike" dirty="0">
                          <a:solidFill>
                            <a:srgbClr val="000000"/>
                          </a:solidFill>
                          <a:effectLst/>
                          <a:latin typeface="Calibri" panose="020F0502020204030204" pitchFamily="34" charset="0"/>
                        </a:rPr>
                        <a:t>zestaw</a:t>
                      </a:r>
                    </a:p>
                    <a:p>
                      <a:pPr algn="ctr" fontAlgn="ctr"/>
                      <a:endParaRPr lang="pl-PL"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400" b="0" i="0" u="none" strike="noStrike" dirty="0">
                          <a:solidFill>
                            <a:schemeClr val="tx1"/>
                          </a:solidFill>
                          <a:effectLst/>
                          <a:latin typeface="Calibri" panose="020F0502020204030204" pitchFamily="34" charset="0"/>
                        </a:rPr>
                        <a:t>do 8 000 zł</a:t>
                      </a:r>
                    </a:p>
                  </a:txBody>
                  <a:tcPr marL="9525" marR="9525" marT="9525" marB="0" anchor="ctr"/>
                </a:tc>
                <a:extLst>
                  <a:ext uri="{0D108BD9-81ED-4DB2-BD59-A6C34878D82A}">
                    <a16:rowId xmlns:a16="http://schemas.microsoft.com/office/drawing/2014/main" val="10007"/>
                  </a:ext>
                </a:extLst>
              </a:tr>
            </a:tbl>
          </a:graphicData>
        </a:graphic>
      </p:graphicFrame>
      <p:sp>
        <p:nvSpPr>
          <p:cNvPr id="7" name="pole tekstowe 6">
            <a:extLst>
              <a:ext uri="{FF2B5EF4-FFF2-40B4-BE49-F238E27FC236}">
                <a16:creationId xmlns:a16="http://schemas.microsoft.com/office/drawing/2014/main" id="{CE74057F-D776-44B7-B56F-E0ECAA51756A}"/>
              </a:ext>
            </a:extLst>
          </p:cNvPr>
          <p:cNvSpPr txBox="1"/>
          <p:nvPr/>
        </p:nvSpPr>
        <p:spPr>
          <a:xfrm>
            <a:off x="7024694" y="5643579"/>
            <a:ext cx="4903954" cy="2031325"/>
          </a:xfrm>
          <a:prstGeom prst="rect">
            <a:avLst/>
          </a:prstGeom>
          <a:noFill/>
        </p:spPr>
        <p:txBody>
          <a:bodyPr wrap="square" rtlCol="0">
            <a:spAutoFit/>
          </a:bodyPr>
          <a:lstStyle/>
          <a:p>
            <a:r>
              <a:rPr lang="pl-PL" sz="1400" dirty="0">
                <a:solidFill>
                  <a:srgbClr val="000000"/>
                </a:solidFill>
                <a:latin typeface="Calibri" panose="020F0502020204030204" pitchFamily="34" charset="0"/>
              </a:rPr>
              <a:t>* </a:t>
            </a:r>
            <a:r>
              <a:rPr lang="pl-PL" sz="1400" dirty="0">
                <a:latin typeface="+mn-lt"/>
              </a:rPr>
              <a:t>Koszt kwalifikowany instalacji za 1KWp wynosi 6000 zł.</a:t>
            </a:r>
          </a:p>
          <a:p>
            <a:r>
              <a:rPr lang="pl-PL" sz="1400" dirty="0">
                <a:solidFill>
                  <a:srgbClr val="000000"/>
                </a:solidFill>
                <a:latin typeface="Calibri" panose="020F0502020204030204" pitchFamily="34" charset="0"/>
              </a:rPr>
              <a:t>** Tylko w przypadku podłączenia nowego źródła. </a:t>
            </a:r>
          </a:p>
          <a:p>
            <a:r>
              <a:rPr lang="pl-PL" sz="1400" dirty="0">
                <a:solidFill>
                  <a:srgbClr val="000000"/>
                </a:solidFill>
                <a:latin typeface="Calibri" panose="020F0502020204030204" pitchFamily="34" charset="0"/>
              </a:rPr>
              <a:t>*** Z wyłączeniem kosztu ponoszonego przez operatora sieci dystrybucyjnej w przypadku </a:t>
            </a:r>
            <a:r>
              <a:rPr lang="pl-PL" sz="1400" dirty="0" err="1">
                <a:solidFill>
                  <a:srgbClr val="000000"/>
                </a:solidFill>
                <a:latin typeface="Calibri" panose="020F0502020204030204" pitchFamily="34" charset="0"/>
              </a:rPr>
              <a:t>mikroinstalacji</a:t>
            </a:r>
            <a:r>
              <a:rPr lang="pl-PL" sz="1400" dirty="0">
                <a:solidFill>
                  <a:srgbClr val="000000"/>
                </a:solidFill>
                <a:latin typeface="Calibri" panose="020F0502020204030204" pitchFamily="34" charset="0"/>
              </a:rPr>
              <a:t> fotowoltaicznej. </a:t>
            </a:r>
          </a:p>
          <a:p>
            <a:endParaRPr lang="pl-PL" sz="1400" dirty="0">
              <a:solidFill>
                <a:srgbClr val="000000"/>
              </a:solidFill>
              <a:latin typeface="Calibri" panose="020F0502020204030204" pitchFamily="34" charset="0"/>
            </a:endParaRPr>
          </a:p>
          <a:p>
            <a:endParaRPr lang="pl-PL" sz="1400" dirty="0">
              <a:solidFill>
                <a:srgbClr val="000000"/>
              </a:solidFill>
              <a:latin typeface="Calibri" panose="020F0502020204030204" pitchFamily="34" charset="0"/>
            </a:endParaRPr>
          </a:p>
          <a:p>
            <a:endParaRPr lang="pl-PL" sz="1400" dirty="0">
              <a:solidFill>
                <a:srgbClr val="000000"/>
              </a:solidFill>
              <a:latin typeface="Calibri" panose="020F0502020204030204" pitchFamily="34" charset="0"/>
            </a:endParaRPr>
          </a:p>
          <a:p>
            <a:endParaRPr lang="pl-PL" sz="1400" dirty="0">
              <a:solidFill>
                <a:srgbClr val="000000"/>
              </a:solidFill>
              <a:latin typeface="Calibri" panose="020F0502020204030204" pitchFamily="34" charset="0"/>
            </a:endParaRPr>
          </a:p>
          <a:p>
            <a:endParaRPr lang="pl-PL" sz="1400" strike="sngStrike" dirty="0">
              <a:latin typeface="+mn-lt"/>
            </a:endParaRPr>
          </a:p>
        </p:txBody>
      </p:sp>
      <p:sp>
        <p:nvSpPr>
          <p:cNvPr id="5" name="Tytuł 7">
            <a:extLst>
              <a:ext uri="{FF2B5EF4-FFF2-40B4-BE49-F238E27FC236}">
                <a16:creationId xmlns:a16="http://schemas.microsoft.com/office/drawing/2014/main" id="{477F654F-4C51-410E-B99E-C37193730CAC}"/>
              </a:ext>
            </a:extLst>
          </p:cNvPr>
          <p:cNvSpPr txBox="1">
            <a:spLocks/>
          </p:cNvSpPr>
          <p:nvPr/>
        </p:nvSpPr>
        <p:spPr>
          <a:xfrm>
            <a:off x="838200" y="188640"/>
            <a:ext cx="8714184" cy="864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mn-lt"/>
                <a:ea typeface="+mj-ea"/>
                <a:cs typeface="+mj-cs"/>
              </a:defRPr>
            </a:lvl1pPr>
          </a:lstStyle>
          <a:p>
            <a:pPr fontAlgn="auto">
              <a:lnSpc>
                <a:spcPct val="100000"/>
              </a:lnSpc>
              <a:spcAft>
                <a:spcPts val="0"/>
              </a:spcAft>
            </a:pPr>
            <a:r>
              <a:rPr lang="pl-PL" sz="2400" kern="0" dirty="0"/>
              <a:t>Maksymalny jednostkowy poziom kosztów kwalifikowanych pojedynczego elementu przedsięwzięcia (2)</a:t>
            </a:r>
            <a:endParaRPr lang="pl-PL"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FDA0FC35-92CC-4E28-89E2-70A97A0C78E9}"/>
              </a:ext>
            </a:extLst>
          </p:cNvPr>
          <p:cNvSpPr txBox="1"/>
          <p:nvPr/>
        </p:nvSpPr>
        <p:spPr>
          <a:xfrm>
            <a:off x="7824192" y="5589240"/>
            <a:ext cx="4104456" cy="954107"/>
          </a:xfrm>
          <a:prstGeom prst="rect">
            <a:avLst/>
          </a:prstGeom>
          <a:noFill/>
        </p:spPr>
        <p:txBody>
          <a:bodyPr wrap="square" rtlCol="0">
            <a:spAutoFit/>
          </a:bodyPr>
          <a:lstStyle/>
          <a:p>
            <a:r>
              <a:rPr lang="pl-PL" sz="1400" dirty="0">
                <a:latin typeface="+mn-lt"/>
              </a:rPr>
              <a:t>(***) tylko w przypadku podłączenia nowego źródła </a:t>
            </a:r>
          </a:p>
          <a:p>
            <a:r>
              <a:rPr lang="pl-PL" sz="1400" dirty="0">
                <a:latin typeface="+mn-lt"/>
              </a:rPr>
              <a:t>(****) z wyłączeniem kosztu ponoszonego przez operatora sieci dystrybucyjnej w przypadku </a:t>
            </a:r>
            <a:r>
              <a:rPr lang="pl-PL" sz="1400" dirty="0" err="1">
                <a:latin typeface="+mn-lt"/>
              </a:rPr>
              <a:t>mikroinstalacji</a:t>
            </a:r>
            <a:r>
              <a:rPr lang="pl-PL" sz="1400" dirty="0">
                <a:latin typeface="+mn-lt"/>
              </a:rPr>
              <a:t> fotowoltaicznej </a:t>
            </a:r>
          </a:p>
        </p:txBody>
      </p:sp>
      <p:graphicFrame>
        <p:nvGraphicFramePr>
          <p:cNvPr id="4" name="Tabela 3">
            <a:extLst>
              <a:ext uri="{FF2B5EF4-FFF2-40B4-BE49-F238E27FC236}">
                <a16:creationId xmlns:a16="http://schemas.microsoft.com/office/drawing/2014/main" id="{EBC50D22-A0C5-4526-AC40-55B4DBB47649}"/>
              </a:ext>
            </a:extLst>
          </p:cNvPr>
          <p:cNvGraphicFramePr>
            <a:graphicFrameLocks noGrp="1"/>
          </p:cNvGraphicFramePr>
          <p:nvPr>
            <p:extLst>
              <p:ext uri="{D42A27DB-BD31-4B8C-83A1-F6EECF244321}">
                <p14:modId xmlns:p14="http://schemas.microsoft.com/office/powerpoint/2010/main" val="2486465846"/>
              </p:ext>
            </p:extLst>
          </p:nvPr>
        </p:nvGraphicFramePr>
        <p:xfrm>
          <a:off x="443373" y="1340768"/>
          <a:ext cx="11305255" cy="3888432"/>
        </p:xfrm>
        <a:graphic>
          <a:graphicData uri="http://schemas.openxmlformats.org/drawingml/2006/table">
            <a:tbl>
              <a:tblPr firstRow="1" bandRow="1">
                <a:tableStyleId>{93296810-A885-4BE3-A3E7-6D5BEEA58F35}</a:tableStyleId>
              </a:tblPr>
              <a:tblGrid>
                <a:gridCol w="6552728">
                  <a:extLst>
                    <a:ext uri="{9D8B030D-6E8A-4147-A177-3AD203B41FA5}">
                      <a16:colId xmlns:a16="http://schemas.microsoft.com/office/drawing/2014/main" val="3344575954"/>
                    </a:ext>
                  </a:extLst>
                </a:gridCol>
                <a:gridCol w="1296144">
                  <a:extLst>
                    <a:ext uri="{9D8B030D-6E8A-4147-A177-3AD203B41FA5}">
                      <a16:colId xmlns:a16="http://schemas.microsoft.com/office/drawing/2014/main" val="3694998841"/>
                    </a:ext>
                  </a:extLst>
                </a:gridCol>
                <a:gridCol w="3456383">
                  <a:extLst>
                    <a:ext uri="{9D8B030D-6E8A-4147-A177-3AD203B41FA5}">
                      <a16:colId xmlns:a16="http://schemas.microsoft.com/office/drawing/2014/main" val="3049377249"/>
                    </a:ext>
                  </a:extLst>
                </a:gridCol>
              </a:tblGrid>
              <a:tr h="972108">
                <a:tc>
                  <a:txBody>
                    <a:bodyPr/>
                    <a:lstStyle/>
                    <a:p>
                      <a:pPr lvl="1" algn="l" fontAlgn="ctr"/>
                      <a:r>
                        <a:rPr lang="pl-PL" sz="1700" b="1" i="0" u="none" strike="noStrike" dirty="0">
                          <a:solidFill>
                            <a:schemeClr val="bg1"/>
                          </a:solidFill>
                          <a:effectLst/>
                          <a:latin typeface="Calibri" panose="020F0502020204030204" pitchFamily="34" charset="0"/>
                        </a:rPr>
                        <a:t>Nazwa elementu przedsięwzięcia</a:t>
                      </a:r>
                    </a:p>
                  </a:txBody>
                  <a:tcPr marL="12359" marR="12359" marT="12359" marB="0" anchor="ctr"/>
                </a:tc>
                <a:tc>
                  <a:txBody>
                    <a:bodyPr/>
                    <a:lstStyle/>
                    <a:p>
                      <a:pPr algn="ctr" fontAlgn="ctr"/>
                      <a:r>
                        <a:rPr lang="pl-PL" sz="1700" b="1" i="0" u="none" strike="noStrike" dirty="0">
                          <a:solidFill>
                            <a:schemeClr val="bg1"/>
                          </a:solidFill>
                          <a:effectLst/>
                          <a:latin typeface="Calibri" panose="020F0502020204030204" pitchFamily="34" charset="0"/>
                        </a:rPr>
                        <a:t>Jednostka</a:t>
                      </a:r>
                    </a:p>
                  </a:txBody>
                  <a:tcPr marL="12359" marR="12359" marT="12359" marB="0" anchor="ctr"/>
                </a:tc>
                <a:tc>
                  <a:txBody>
                    <a:bodyPr/>
                    <a:lstStyle/>
                    <a:p>
                      <a:pPr algn="ctr" fontAlgn="ctr"/>
                      <a:r>
                        <a:rPr lang="pl-PL" sz="1700" b="1" i="0" u="none" strike="noStrike" dirty="0">
                          <a:solidFill>
                            <a:schemeClr val="bg1"/>
                          </a:solidFill>
                          <a:effectLst/>
                          <a:latin typeface="Calibri" panose="020F0502020204030204" pitchFamily="34" charset="0"/>
                        </a:rPr>
                        <a:t>Maksymalny jednostkowy koszt kwalifikowany na jeden budynek</a:t>
                      </a:r>
                    </a:p>
                  </a:txBody>
                  <a:tcPr marL="12359" marR="12359" marT="12359" marB="0" anchor="ctr"/>
                </a:tc>
                <a:extLst>
                  <a:ext uri="{0D108BD9-81ED-4DB2-BD59-A6C34878D82A}">
                    <a16:rowId xmlns:a16="http://schemas.microsoft.com/office/drawing/2014/main" val="695687040"/>
                  </a:ext>
                </a:extLst>
              </a:tr>
              <a:tr h="972108">
                <a:tc>
                  <a:txBody>
                    <a:bodyPr/>
                    <a:lstStyle/>
                    <a:p>
                      <a:pPr lvl="1" algn="l" fontAlgn="ctr"/>
                      <a:r>
                        <a:rPr lang="pl-PL" sz="1600" b="0" i="0" u="none" strike="noStrike" dirty="0">
                          <a:solidFill>
                            <a:srgbClr val="000000"/>
                          </a:solidFill>
                          <a:effectLst/>
                          <a:latin typeface="Calibri" panose="020F0502020204030204" pitchFamily="34" charset="0"/>
                        </a:rPr>
                        <a:t>przyłącza i instalacja wewnętrzna gazowa/olejowa (***)</a:t>
                      </a:r>
                    </a:p>
                  </a:txBody>
                  <a:tcPr marL="12359" marR="12359" marT="12359" marB="0" anchor="ctr"/>
                </a:tc>
                <a:tc>
                  <a:txBody>
                    <a:bodyPr/>
                    <a:lstStyle/>
                    <a:p>
                      <a:pPr algn="ctr" fontAlgn="ctr"/>
                      <a:r>
                        <a:rPr lang="pl-PL" sz="1600" b="0" i="0" u="none" strike="noStrike" dirty="0">
                          <a:solidFill>
                            <a:srgbClr val="000000"/>
                          </a:solidFill>
                          <a:effectLst/>
                          <a:latin typeface="Calibri" panose="020F0502020204030204" pitchFamily="34" charset="0"/>
                        </a:rPr>
                        <a:t>zestaw</a:t>
                      </a:r>
                    </a:p>
                  </a:txBody>
                  <a:tcPr marL="12359" marR="12359" marT="12359" marB="0" anchor="ctr"/>
                </a:tc>
                <a:tc>
                  <a:txBody>
                    <a:bodyPr/>
                    <a:lstStyle/>
                    <a:p>
                      <a:pPr algn="ctr" fontAlgn="ctr"/>
                      <a:r>
                        <a:rPr lang="pl-PL" sz="1600" b="0" i="0" u="none" strike="noStrike" dirty="0">
                          <a:solidFill>
                            <a:srgbClr val="000000"/>
                          </a:solidFill>
                          <a:effectLst/>
                          <a:latin typeface="Calibri" panose="020F0502020204030204" pitchFamily="34" charset="0"/>
                        </a:rPr>
                        <a:t>do 5 000 zł</a:t>
                      </a:r>
                    </a:p>
                  </a:txBody>
                  <a:tcPr marL="12359" marR="12359" marT="12359" marB="0" anchor="ctr"/>
                </a:tc>
                <a:extLst>
                  <a:ext uri="{0D108BD9-81ED-4DB2-BD59-A6C34878D82A}">
                    <a16:rowId xmlns:a16="http://schemas.microsoft.com/office/drawing/2014/main" val="1838886972"/>
                  </a:ext>
                </a:extLst>
              </a:tr>
              <a:tr h="972108">
                <a:tc>
                  <a:txBody>
                    <a:bodyPr/>
                    <a:lstStyle/>
                    <a:p>
                      <a:pPr lvl="1" algn="l" fontAlgn="ctr"/>
                      <a:r>
                        <a:rPr lang="pl-PL" sz="1600" b="0" i="0" u="none" strike="noStrike" dirty="0">
                          <a:solidFill>
                            <a:srgbClr val="000000"/>
                          </a:solidFill>
                          <a:effectLst/>
                          <a:latin typeface="Calibri" panose="020F0502020204030204" pitchFamily="34" charset="0"/>
                        </a:rPr>
                        <a:t>przyłącze cieplne (***)</a:t>
                      </a:r>
                    </a:p>
                  </a:txBody>
                  <a:tcPr marL="12359" marR="12359" marT="12359" marB="0" anchor="ctr"/>
                </a:tc>
                <a:tc>
                  <a:txBody>
                    <a:bodyPr/>
                    <a:lstStyle/>
                    <a:p>
                      <a:pPr algn="ctr" fontAlgn="ctr"/>
                      <a:r>
                        <a:rPr lang="pl-PL" sz="1600" b="0" i="0" u="none" strike="noStrike" dirty="0">
                          <a:solidFill>
                            <a:srgbClr val="000000"/>
                          </a:solidFill>
                          <a:effectLst/>
                          <a:latin typeface="Calibri" panose="020F0502020204030204" pitchFamily="34" charset="0"/>
                        </a:rPr>
                        <a:t>zestaw</a:t>
                      </a:r>
                    </a:p>
                  </a:txBody>
                  <a:tcPr marL="12359" marR="12359" marT="12359" marB="0" anchor="ctr"/>
                </a:tc>
                <a:tc>
                  <a:txBody>
                    <a:bodyPr/>
                    <a:lstStyle/>
                    <a:p>
                      <a:pPr algn="ctr" fontAlgn="ctr"/>
                      <a:r>
                        <a:rPr lang="pl-PL" sz="1600" b="0" i="0" u="none" strike="noStrike" dirty="0">
                          <a:solidFill>
                            <a:srgbClr val="000000"/>
                          </a:solidFill>
                          <a:effectLst/>
                          <a:latin typeface="Calibri" panose="020F0502020204030204" pitchFamily="34" charset="0"/>
                        </a:rPr>
                        <a:t>do 10 000 zł</a:t>
                      </a:r>
                    </a:p>
                  </a:txBody>
                  <a:tcPr marL="12359" marR="12359" marT="12359" marB="0" anchor="ctr"/>
                </a:tc>
                <a:extLst>
                  <a:ext uri="{0D108BD9-81ED-4DB2-BD59-A6C34878D82A}">
                    <a16:rowId xmlns:a16="http://schemas.microsoft.com/office/drawing/2014/main" val="1005309210"/>
                  </a:ext>
                </a:extLst>
              </a:tr>
              <a:tr h="972108">
                <a:tc>
                  <a:txBody>
                    <a:bodyPr/>
                    <a:lstStyle/>
                    <a:p>
                      <a:pPr lvl="1" algn="l" fontAlgn="ctr"/>
                      <a:r>
                        <a:rPr lang="pl-PL" sz="1600" b="0" i="0" u="none" strike="noStrike" dirty="0">
                          <a:solidFill>
                            <a:srgbClr val="000000"/>
                          </a:solidFill>
                          <a:effectLst/>
                          <a:latin typeface="Calibri" panose="020F0502020204030204" pitchFamily="34" charset="0"/>
                        </a:rPr>
                        <a:t>przyłącze i instalacje wewnętrzne elektroenergetyczne (****)</a:t>
                      </a:r>
                    </a:p>
                  </a:txBody>
                  <a:tcPr marL="12359" marR="12359" marT="12359" marB="0" anchor="ctr"/>
                </a:tc>
                <a:tc>
                  <a:txBody>
                    <a:bodyPr/>
                    <a:lstStyle/>
                    <a:p>
                      <a:pPr algn="ctr" fontAlgn="ctr"/>
                      <a:r>
                        <a:rPr lang="pl-PL" sz="1600" b="0" i="0" u="none" strike="noStrike" dirty="0">
                          <a:solidFill>
                            <a:srgbClr val="000000"/>
                          </a:solidFill>
                          <a:effectLst/>
                          <a:latin typeface="Calibri" panose="020F0502020204030204" pitchFamily="34" charset="0"/>
                        </a:rPr>
                        <a:t>zestaw</a:t>
                      </a:r>
                    </a:p>
                  </a:txBody>
                  <a:tcPr marL="12359" marR="12359" marT="12359" marB="0" anchor="ctr"/>
                </a:tc>
                <a:tc>
                  <a:txBody>
                    <a:bodyPr/>
                    <a:lstStyle/>
                    <a:p>
                      <a:pPr algn="ctr" fontAlgn="ctr"/>
                      <a:r>
                        <a:rPr lang="pl-PL" sz="1600" b="0" i="0" u="none" strike="noStrike" dirty="0">
                          <a:solidFill>
                            <a:srgbClr val="000000"/>
                          </a:solidFill>
                          <a:effectLst/>
                          <a:latin typeface="Calibri" panose="020F0502020204030204" pitchFamily="34" charset="0"/>
                        </a:rPr>
                        <a:t>do 8 000 zł</a:t>
                      </a:r>
                    </a:p>
                  </a:txBody>
                  <a:tcPr marL="12359" marR="12359" marT="12359" marB="0" anchor="ctr"/>
                </a:tc>
                <a:extLst>
                  <a:ext uri="{0D108BD9-81ED-4DB2-BD59-A6C34878D82A}">
                    <a16:rowId xmlns:a16="http://schemas.microsoft.com/office/drawing/2014/main" val="3543531871"/>
                  </a:ext>
                </a:extLst>
              </a:tr>
            </a:tbl>
          </a:graphicData>
        </a:graphic>
      </p:graphicFrame>
      <p:sp>
        <p:nvSpPr>
          <p:cNvPr id="6" name="Tytuł 7">
            <a:extLst>
              <a:ext uri="{FF2B5EF4-FFF2-40B4-BE49-F238E27FC236}">
                <a16:creationId xmlns:a16="http://schemas.microsoft.com/office/drawing/2014/main" id="{2539F434-4E2D-42F9-9FDF-9EA0AF3FE9D1}"/>
              </a:ext>
            </a:extLst>
          </p:cNvPr>
          <p:cNvSpPr txBox="1">
            <a:spLocks/>
          </p:cNvSpPr>
          <p:nvPr/>
        </p:nvSpPr>
        <p:spPr>
          <a:xfrm>
            <a:off x="838200" y="188640"/>
            <a:ext cx="8714184" cy="864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mn-lt"/>
                <a:ea typeface="+mj-ea"/>
                <a:cs typeface="+mj-cs"/>
              </a:defRPr>
            </a:lvl1pPr>
          </a:lstStyle>
          <a:p>
            <a:pPr fontAlgn="auto">
              <a:lnSpc>
                <a:spcPct val="100000"/>
              </a:lnSpc>
              <a:spcAft>
                <a:spcPts val="0"/>
              </a:spcAft>
            </a:pPr>
            <a:r>
              <a:rPr lang="pl-PL" sz="2400" kern="0" dirty="0"/>
              <a:t>Maksymalny jednostkowy poziom kosztów kwalifikowanych pojedynczego elementu przedsięwzięcia (3)</a:t>
            </a:r>
            <a:endParaRPr lang="pl-PL"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8490E6CD-DB0D-4784-99CF-FC586A0D0558}"/>
              </a:ext>
            </a:extLst>
          </p:cNvPr>
          <p:cNvSpPr txBox="1"/>
          <p:nvPr/>
        </p:nvSpPr>
        <p:spPr>
          <a:xfrm>
            <a:off x="8688290" y="1285860"/>
            <a:ext cx="3312365" cy="4616648"/>
          </a:xfrm>
          <a:prstGeom prst="rect">
            <a:avLst/>
          </a:prstGeom>
          <a:noFill/>
        </p:spPr>
        <p:txBody>
          <a:bodyPr wrap="square" rtlCol="0">
            <a:spAutoFit/>
          </a:bodyPr>
          <a:lstStyle/>
          <a:p>
            <a:pPr marL="342900" indent="-342900"/>
            <a:r>
              <a:rPr lang="pl-PL" sz="1400" dirty="0">
                <a:latin typeface="+mn-lt"/>
              </a:rPr>
              <a:t>        1. Tabela dotyczy wnioskodawców, którzy nie mogą skorzystać z ulgi </a:t>
            </a:r>
            <a:r>
              <a:rPr lang="pl-PL" sz="1400" dirty="0" err="1">
                <a:latin typeface="+mn-lt"/>
              </a:rPr>
              <a:t>termomodernizacyjnej</a:t>
            </a:r>
            <a:r>
              <a:rPr lang="pl-PL" sz="1400" dirty="0">
                <a:latin typeface="+mn-lt"/>
              </a:rPr>
              <a:t>, w szczególności wnioskodawców, których dochody nie podlegają opodatkowaniu na podstawie przepisów o podatku dochodowym od osób fizycznych wymienione w art.3 pkt. 1 lit. C ustawy o świadczeniach rodzinnych (Dz. U. z 2017 r. </a:t>
            </a:r>
            <a:r>
              <a:rPr lang="pl-PL" sz="1400" dirty="0" err="1">
                <a:latin typeface="+mn-lt"/>
              </a:rPr>
              <a:t>poz</a:t>
            </a:r>
            <a:r>
              <a:rPr lang="pl-PL" sz="1400" dirty="0">
                <a:latin typeface="+mn-lt"/>
              </a:rPr>
              <a:t> 1952    z </a:t>
            </a:r>
            <a:r>
              <a:rPr lang="pl-PL" sz="1400" dirty="0" err="1">
                <a:latin typeface="+mn-lt"/>
              </a:rPr>
              <a:t>póżn</a:t>
            </a:r>
            <a:r>
              <a:rPr lang="pl-PL" sz="1400" dirty="0">
                <a:latin typeface="+mn-lt"/>
              </a:rPr>
              <a:t>. zm.)  oraz wnioskodawców korzystających z dofinansowania dotyczącego nowo budowanych budynków jednorodzinnych.</a:t>
            </a:r>
          </a:p>
          <a:p>
            <a:pPr marL="342900" indent="-342900"/>
            <a:endParaRPr lang="pl-PL" sz="1400" dirty="0">
              <a:latin typeface="+mn-lt"/>
            </a:endParaRPr>
          </a:p>
          <a:p>
            <a:pPr marL="342900" indent="-342900"/>
            <a:r>
              <a:rPr lang="pl-PL" sz="1400" dirty="0">
                <a:latin typeface="+mn-lt"/>
              </a:rPr>
              <a:t>         2. Intensywność dofinansowania dotacyjnego jest określona na podstawie średniego miesięcznego dochodu na osobę w gospodarstwie domowym wnioskodawcy.</a:t>
            </a:r>
          </a:p>
          <a:p>
            <a:pPr marL="342900" indent="-342900"/>
            <a:endParaRPr lang="pl-PL" sz="1400" dirty="0">
              <a:latin typeface="+mn-lt"/>
            </a:endParaRPr>
          </a:p>
        </p:txBody>
      </p:sp>
      <p:graphicFrame>
        <p:nvGraphicFramePr>
          <p:cNvPr id="4" name="Tabela 3">
            <a:extLst>
              <a:ext uri="{FF2B5EF4-FFF2-40B4-BE49-F238E27FC236}">
                <a16:creationId xmlns:a16="http://schemas.microsoft.com/office/drawing/2014/main" id="{100756A4-90BD-41C6-9900-7D4016E693C5}"/>
              </a:ext>
            </a:extLst>
          </p:cNvPr>
          <p:cNvGraphicFramePr>
            <a:graphicFrameLocks noGrp="1"/>
          </p:cNvGraphicFramePr>
          <p:nvPr>
            <p:extLst>
              <p:ext uri="{D42A27DB-BD31-4B8C-83A1-F6EECF244321}">
                <p14:modId xmlns:p14="http://schemas.microsoft.com/office/powerpoint/2010/main" val="1632165922"/>
              </p:ext>
            </p:extLst>
          </p:nvPr>
        </p:nvGraphicFramePr>
        <p:xfrm>
          <a:off x="191345" y="1340768"/>
          <a:ext cx="8496945" cy="3999316"/>
        </p:xfrm>
        <a:graphic>
          <a:graphicData uri="http://schemas.openxmlformats.org/drawingml/2006/table">
            <a:tbl>
              <a:tblPr firstRow="1" bandRow="1">
                <a:tableStyleId>{93296810-A885-4BE3-A3E7-6D5BEEA58F35}</a:tableStyleId>
              </a:tblPr>
              <a:tblGrid>
                <a:gridCol w="1123563">
                  <a:extLst>
                    <a:ext uri="{9D8B030D-6E8A-4147-A177-3AD203B41FA5}">
                      <a16:colId xmlns:a16="http://schemas.microsoft.com/office/drawing/2014/main" val="3290256173"/>
                    </a:ext>
                  </a:extLst>
                </a:gridCol>
                <a:gridCol w="2528017">
                  <a:extLst>
                    <a:ext uri="{9D8B030D-6E8A-4147-A177-3AD203B41FA5}">
                      <a16:colId xmlns:a16="http://schemas.microsoft.com/office/drawing/2014/main" val="994871435"/>
                    </a:ext>
                  </a:extLst>
                </a:gridCol>
                <a:gridCol w="2106681">
                  <a:extLst>
                    <a:ext uri="{9D8B030D-6E8A-4147-A177-3AD203B41FA5}">
                      <a16:colId xmlns:a16="http://schemas.microsoft.com/office/drawing/2014/main" val="73335353"/>
                    </a:ext>
                  </a:extLst>
                </a:gridCol>
                <a:gridCol w="1404454">
                  <a:extLst>
                    <a:ext uri="{9D8B030D-6E8A-4147-A177-3AD203B41FA5}">
                      <a16:colId xmlns:a16="http://schemas.microsoft.com/office/drawing/2014/main" val="3658905346"/>
                    </a:ext>
                  </a:extLst>
                </a:gridCol>
                <a:gridCol w="1334230">
                  <a:extLst>
                    <a:ext uri="{9D8B030D-6E8A-4147-A177-3AD203B41FA5}">
                      <a16:colId xmlns:a16="http://schemas.microsoft.com/office/drawing/2014/main" val="2990836209"/>
                    </a:ext>
                  </a:extLst>
                </a:gridCol>
              </a:tblGrid>
              <a:tr h="497715">
                <a:tc rowSpan="2">
                  <a:txBody>
                    <a:bodyPr/>
                    <a:lstStyle/>
                    <a:p>
                      <a:pPr algn="ctr"/>
                      <a:r>
                        <a:rPr lang="pl-PL" sz="1600" dirty="0">
                          <a:solidFill>
                            <a:schemeClr val="bg1"/>
                          </a:solidFill>
                        </a:rPr>
                        <a:t>Grupa</a:t>
                      </a:r>
                    </a:p>
                  </a:txBody>
                  <a:tcPr anchor="ctr"/>
                </a:tc>
                <a:tc rowSpan="2">
                  <a:txBody>
                    <a:bodyPr/>
                    <a:lstStyle/>
                    <a:p>
                      <a:pPr algn="ctr"/>
                      <a:r>
                        <a:rPr lang="pl-PL" sz="1600" dirty="0">
                          <a:solidFill>
                            <a:schemeClr val="bg1"/>
                          </a:solidFill>
                        </a:rPr>
                        <a:t>Kwota miesięcznego dochodu / osoba w PLN</a:t>
                      </a:r>
                    </a:p>
                  </a:txBody>
                  <a:tcPr anchor="ctr"/>
                </a:tc>
                <a:tc rowSpan="2">
                  <a:txBody>
                    <a:bodyPr/>
                    <a:lstStyle/>
                    <a:p>
                      <a:pPr algn="ctr"/>
                      <a:r>
                        <a:rPr lang="pl-PL" sz="1600" dirty="0">
                          <a:solidFill>
                            <a:schemeClr val="bg1"/>
                          </a:solidFill>
                        </a:rPr>
                        <a:t>Dotacja</a:t>
                      </a:r>
                      <a:br>
                        <a:rPr lang="pl-PL" sz="1050" dirty="0">
                          <a:solidFill>
                            <a:schemeClr val="bg1"/>
                          </a:solidFill>
                        </a:rPr>
                      </a:br>
                      <a:br>
                        <a:rPr lang="pl-PL" sz="1050" dirty="0">
                          <a:solidFill>
                            <a:schemeClr val="bg1"/>
                          </a:solidFill>
                        </a:rPr>
                      </a:br>
                      <a:r>
                        <a:rPr lang="pl-PL" sz="900" b="0" dirty="0">
                          <a:solidFill>
                            <a:schemeClr val="bg1"/>
                          </a:solidFill>
                        </a:rPr>
                        <a:t>(procent kosztów kwalifikowanych przewidzianych do wsparcia dotacyjnego)</a:t>
                      </a:r>
                      <a:endParaRPr lang="pl-PL" sz="1050" b="0" dirty="0">
                        <a:solidFill>
                          <a:schemeClr val="bg1"/>
                        </a:solidFill>
                      </a:endParaRPr>
                    </a:p>
                  </a:txBody>
                  <a:tcPr anchor="ctr"/>
                </a:tc>
                <a:tc gridSpan="2">
                  <a:txBody>
                    <a:bodyPr/>
                    <a:lstStyle/>
                    <a:p>
                      <a:pPr algn="ctr" fontAlgn="ctr"/>
                      <a:r>
                        <a:rPr lang="pl-PL" sz="1600" b="1" i="0" u="none" strike="noStrike" dirty="0">
                          <a:solidFill>
                            <a:schemeClr val="bg1"/>
                          </a:solidFill>
                          <a:effectLst/>
                          <a:latin typeface="Calibri" panose="020F0502020204030204" pitchFamily="34" charset="0"/>
                        </a:rPr>
                        <a:t>Pożyczka</a:t>
                      </a:r>
                      <a:endParaRPr lang="pl-PL" sz="12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solidFill>
                      <a:prstDash val="solid"/>
                      <a:round/>
                      <a:headEnd type="none" w="med" len="med"/>
                      <a:tailEnd type="none" w="med" len="med"/>
                    </a:lnB>
                  </a:tcPr>
                </a:tc>
                <a:tc hMerge="1">
                  <a:txBody>
                    <a:bodyPr/>
                    <a:lstStyle/>
                    <a:p>
                      <a:endParaRPr lang="pl-PL"/>
                    </a:p>
                  </a:txBody>
                  <a:tcPr/>
                </a:tc>
                <a:extLst>
                  <a:ext uri="{0D108BD9-81ED-4DB2-BD59-A6C34878D82A}">
                    <a16:rowId xmlns:a16="http://schemas.microsoft.com/office/drawing/2014/main" val="2925473771"/>
                  </a:ext>
                </a:extLst>
              </a:tr>
              <a:tr h="635934">
                <a:tc vMerge="1">
                  <a:txBody>
                    <a:bodyPr/>
                    <a:lstStyle/>
                    <a:p>
                      <a:endParaRPr lang="pl-PL"/>
                    </a:p>
                  </a:txBody>
                  <a:tcPr/>
                </a:tc>
                <a:tc vMerge="1">
                  <a:txBody>
                    <a:bodyPr/>
                    <a:lstStyle/>
                    <a:p>
                      <a:endParaRPr lang="pl-PL" dirty="0"/>
                    </a:p>
                  </a:txBody>
                  <a:tcPr/>
                </a:tc>
                <a:tc vMerge="1">
                  <a:txBody>
                    <a:bodyPr/>
                    <a:lstStyle/>
                    <a:p>
                      <a:endParaRPr lang="pl-PL" dirty="0"/>
                    </a:p>
                  </a:txBody>
                  <a:tcPr/>
                </a:tc>
                <a:tc>
                  <a:txBody>
                    <a:bodyPr/>
                    <a:lstStyle/>
                    <a:p>
                      <a:pPr algn="ctr" fontAlgn="ctr"/>
                      <a:r>
                        <a:rPr lang="pl-PL" sz="1100" b="1" i="0" u="none" strike="noStrike" dirty="0">
                          <a:solidFill>
                            <a:schemeClr val="bg1"/>
                          </a:solidFill>
                          <a:effectLst/>
                          <a:latin typeface="Calibri" panose="020F0502020204030204" pitchFamily="34" charset="0"/>
                        </a:rPr>
                        <a:t>uzupełnienie do wartości dotacji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pl-PL" sz="1100" b="1" i="0" u="none" strike="noStrike" dirty="0">
                          <a:solidFill>
                            <a:schemeClr val="bg1"/>
                          </a:solidFill>
                          <a:effectLst/>
                          <a:latin typeface="Calibri" panose="020F0502020204030204" pitchFamily="34" charset="0"/>
                        </a:rPr>
                        <a:t>pozostałe koszty kwalifikowane</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361708478"/>
                  </a:ext>
                </a:extLst>
              </a:tr>
              <a:tr h="409381">
                <a:tc>
                  <a:txBody>
                    <a:bodyPr/>
                    <a:lstStyle/>
                    <a:p>
                      <a:pPr algn="ctr"/>
                      <a:r>
                        <a:rPr lang="pl-PL" sz="1400" b="1" dirty="0"/>
                        <a:t>I</a:t>
                      </a:r>
                    </a:p>
                  </a:txBody>
                  <a:tcPr anchor="ctr"/>
                </a:tc>
                <a:tc>
                  <a:txBody>
                    <a:bodyPr/>
                    <a:lstStyle/>
                    <a:p>
                      <a:pPr algn="ctr" fontAlgn="ctr"/>
                      <a:r>
                        <a:rPr lang="pl-PL" sz="1400" b="1" i="0" u="none" strike="noStrike" dirty="0">
                          <a:solidFill>
                            <a:srgbClr val="000000"/>
                          </a:solidFill>
                          <a:effectLst/>
                          <a:latin typeface="Calibri" panose="020F0502020204030204" pitchFamily="34" charset="0"/>
                        </a:rPr>
                        <a:t>do 600</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90%</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10%</a:t>
                      </a:r>
                    </a:p>
                  </a:txBody>
                  <a:tcPr marL="9525" marR="9525" marT="9525" marB="0"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fontAlgn="ctr"/>
                      <a:r>
                        <a:rPr lang="pl-PL" sz="1400" b="0" i="0" u="none" strike="noStrike" dirty="0">
                          <a:solidFill>
                            <a:srgbClr val="000000"/>
                          </a:solidFill>
                          <a:effectLst/>
                          <a:latin typeface="Calibri" panose="020F0502020204030204" pitchFamily="34" charset="0"/>
                        </a:rPr>
                        <a:t>do 100%</a:t>
                      </a:r>
                    </a:p>
                  </a:txBody>
                  <a:tcPr marL="9525" marR="9525" marT="9525"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072746283"/>
                  </a:ext>
                </a:extLst>
              </a:tr>
              <a:tr h="409381">
                <a:tc>
                  <a:txBody>
                    <a:bodyPr/>
                    <a:lstStyle/>
                    <a:p>
                      <a:pPr algn="ctr"/>
                      <a:r>
                        <a:rPr lang="pl-PL" sz="1400" b="1" dirty="0"/>
                        <a:t>II</a:t>
                      </a:r>
                    </a:p>
                  </a:txBody>
                  <a:tcPr anchor="ctr"/>
                </a:tc>
                <a:tc>
                  <a:txBody>
                    <a:bodyPr/>
                    <a:lstStyle/>
                    <a:p>
                      <a:pPr algn="ctr" fontAlgn="ctr"/>
                      <a:r>
                        <a:rPr lang="pl-PL" sz="1400" b="1" i="0" u="none" strike="noStrike" dirty="0">
                          <a:solidFill>
                            <a:srgbClr val="000000"/>
                          </a:solidFill>
                          <a:effectLst/>
                          <a:latin typeface="Calibri" panose="020F0502020204030204" pitchFamily="34" charset="0"/>
                        </a:rPr>
                        <a:t>601 - 800</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80%</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20%</a:t>
                      </a:r>
                    </a:p>
                  </a:txBody>
                  <a:tcPr marL="9525" marR="9525" marT="9525" marB="0" anchor="ctr">
                    <a:lnR w="12700" cap="flat" cmpd="sng" algn="ctr">
                      <a:solidFill>
                        <a:schemeClr val="bg1"/>
                      </a:solidFill>
                      <a:prstDash val="solid"/>
                      <a:round/>
                      <a:headEnd type="none" w="med" len="med"/>
                      <a:tailEnd type="none" w="med" len="med"/>
                    </a:lnR>
                  </a:tcPr>
                </a:tc>
                <a:tc>
                  <a:txBody>
                    <a:bodyPr/>
                    <a:lstStyle/>
                    <a:p>
                      <a:pPr algn="ctr" fontAlgn="ctr"/>
                      <a:r>
                        <a:rPr lang="pl-PL" sz="1400" b="0" i="0" u="none" strike="noStrike" dirty="0">
                          <a:solidFill>
                            <a:srgbClr val="000000"/>
                          </a:solidFill>
                          <a:effectLst/>
                          <a:latin typeface="Calibri" panose="020F0502020204030204" pitchFamily="34" charset="0"/>
                        </a:rPr>
                        <a:t>do 100%</a:t>
                      </a:r>
                    </a:p>
                  </a:txBody>
                  <a:tcPr marL="9525" marR="9525" marT="9525"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927342138"/>
                  </a:ext>
                </a:extLst>
              </a:tr>
              <a:tr h="409381">
                <a:tc>
                  <a:txBody>
                    <a:bodyPr/>
                    <a:lstStyle/>
                    <a:p>
                      <a:pPr algn="ctr"/>
                      <a:r>
                        <a:rPr lang="pl-PL" sz="1400" b="1" dirty="0"/>
                        <a:t>III</a:t>
                      </a:r>
                    </a:p>
                  </a:txBody>
                  <a:tcPr anchor="ctr"/>
                </a:tc>
                <a:tc>
                  <a:txBody>
                    <a:bodyPr/>
                    <a:lstStyle/>
                    <a:p>
                      <a:pPr algn="ctr" fontAlgn="ctr"/>
                      <a:r>
                        <a:rPr lang="pl-PL" sz="1400" b="1" i="0" u="none" strike="noStrike" dirty="0">
                          <a:solidFill>
                            <a:srgbClr val="000000"/>
                          </a:solidFill>
                          <a:effectLst/>
                          <a:latin typeface="Calibri" panose="020F0502020204030204" pitchFamily="34" charset="0"/>
                        </a:rPr>
                        <a:t>801 - 1 000</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70%</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30%</a:t>
                      </a:r>
                    </a:p>
                  </a:txBody>
                  <a:tcPr marL="9525" marR="9525" marT="9525" marB="0" anchor="ctr">
                    <a:lnR w="12700" cap="flat" cmpd="sng" algn="ctr">
                      <a:solidFill>
                        <a:schemeClr val="bg1"/>
                      </a:solidFill>
                      <a:prstDash val="solid"/>
                      <a:round/>
                      <a:headEnd type="none" w="med" len="med"/>
                      <a:tailEnd type="none" w="med" len="med"/>
                    </a:lnR>
                  </a:tcPr>
                </a:tc>
                <a:tc>
                  <a:txBody>
                    <a:bodyPr/>
                    <a:lstStyle/>
                    <a:p>
                      <a:pPr algn="ctr" fontAlgn="ctr"/>
                      <a:r>
                        <a:rPr lang="pl-PL" sz="1400" b="0" i="0" u="none" strike="noStrike" dirty="0">
                          <a:solidFill>
                            <a:srgbClr val="000000"/>
                          </a:solidFill>
                          <a:effectLst/>
                          <a:latin typeface="Calibri" panose="020F0502020204030204" pitchFamily="34" charset="0"/>
                        </a:rPr>
                        <a:t>do 100%</a:t>
                      </a:r>
                    </a:p>
                  </a:txBody>
                  <a:tcPr marL="9525" marR="9525" marT="9525"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70118836"/>
                  </a:ext>
                </a:extLst>
              </a:tr>
              <a:tr h="409381">
                <a:tc>
                  <a:txBody>
                    <a:bodyPr/>
                    <a:lstStyle/>
                    <a:p>
                      <a:pPr algn="ctr"/>
                      <a:r>
                        <a:rPr lang="pl-PL" sz="1400" b="1" dirty="0"/>
                        <a:t>IV</a:t>
                      </a:r>
                    </a:p>
                  </a:txBody>
                  <a:tcPr anchor="ctr"/>
                </a:tc>
                <a:tc>
                  <a:txBody>
                    <a:bodyPr/>
                    <a:lstStyle/>
                    <a:p>
                      <a:pPr algn="ctr" fontAlgn="ctr"/>
                      <a:r>
                        <a:rPr lang="pl-PL" sz="1400" b="1" i="0" u="none" strike="noStrike" dirty="0">
                          <a:solidFill>
                            <a:srgbClr val="000000"/>
                          </a:solidFill>
                          <a:effectLst/>
                          <a:latin typeface="Calibri" panose="020F0502020204030204" pitchFamily="34" charset="0"/>
                        </a:rPr>
                        <a:t>1 001</a:t>
                      </a:r>
                      <a:r>
                        <a:rPr lang="pl-PL" sz="1400" b="1" i="0" u="none" strike="noStrike" baseline="0" dirty="0">
                          <a:solidFill>
                            <a:srgbClr val="000000"/>
                          </a:solidFill>
                          <a:effectLst/>
                          <a:latin typeface="Calibri" panose="020F0502020204030204" pitchFamily="34" charset="0"/>
                        </a:rPr>
                        <a:t> </a:t>
                      </a:r>
                      <a:r>
                        <a:rPr lang="pl-PL" sz="1400" b="1" i="0" u="none" strike="noStrike" dirty="0">
                          <a:solidFill>
                            <a:srgbClr val="000000"/>
                          </a:solidFill>
                          <a:effectLst/>
                          <a:latin typeface="Calibri" panose="020F0502020204030204" pitchFamily="34" charset="0"/>
                        </a:rPr>
                        <a:t>- 1 200</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60%</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40%</a:t>
                      </a:r>
                    </a:p>
                  </a:txBody>
                  <a:tcPr marL="9525" marR="9525" marT="9525" marB="0" anchor="ctr">
                    <a:lnR w="12700" cap="flat" cmpd="sng" algn="ctr">
                      <a:solidFill>
                        <a:schemeClr val="bg1"/>
                      </a:solidFill>
                      <a:prstDash val="solid"/>
                      <a:round/>
                      <a:headEnd type="none" w="med" len="med"/>
                      <a:tailEnd type="none" w="med" len="med"/>
                    </a:lnR>
                  </a:tcPr>
                </a:tc>
                <a:tc>
                  <a:txBody>
                    <a:bodyPr/>
                    <a:lstStyle/>
                    <a:p>
                      <a:pPr algn="ctr" fontAlgn="ctr"/>
                      <a:r>
                        <a:rPr lang="pl-PL" sz="1400" b="0" i="0" u="none" strike="noStrike" dirty="0">
                          <a:solidFill>
                            <a:srgbClr val="000000"/>
                          </a:solidFill>
                          <a:effectLst/>
                          <a:latin typeface="Calibri" panose="020F0502020204030204" pitchFamily="34" charset="0"/>
                        </a:rPr>
                        <a:t>do 100%</a:t>
                      </a:r>
                    </a:p>
                  </a:txBody>
                  <a:tcPr marL="9525" marR="9525" marT="9525"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51057223"/>
                  </a:ext>
                </a:extLst>
              </a:tr>
              <a:tr h="409381">
                <a:tc>
                  <a:txBody>
                    <a:bodyPr/>
                    <a:lstStyle/>
                    <a:p>
                      <a:pPr algn="ctr"/>
                      <a:r>
                        <a:rPr lang="pl-PL" sz="1400" b="1" dirty="0"/>
                        <a:t>V</a:t>
                      </a:r>
                    </a:p>
                  </a:txBody>
                  <a:tcPr anchor="ctr"/>
                </a:tc>
                <a:tc>
                  <a:txBody>
                    <a:bodyPr/>
                    <a:lstStyle/>
                    <a:p>
                      <a:pPr algn="ctr" fontAlgn="ctr"/>
                      <a:r>
                        <a:rPr lang="pl-PL" sz="1400" b="1" i="0" u="none" strike="noStrike" dirty="0">
                          <a:solidFill>
                            <a:srgbClr val="000000"/>
                          </a:solidFill>
                          <a:effectLst/>
                          <a:latin typeface="Calibri" panose="020F0502020204030204" pitchFamily="34" charset="0"/>
                        </a:rPr>
                        <a:t>1 201 - 1 400</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50%</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50%</a:t>
                      </a:r>
                    </a:p>
                  </a:txBody>
                  <a:tcPr marL="9525" marR="9525" marT="9525" marB="0" anchor="ctr">
                    <a:lnR w="12700" cap="flat" cmpd="sng" algn="ctr">
                      <a:solidFill>
                        <a:schemeClr val="bg1"/>
                      </a:solidFill>
                      <a:prstDash val="solid"/>
                      <a:round/>
                      <a:headEnd type="none" w="med" len="med"/>
                      <a:tailEnd type="none" w="med" len="med"/>
                    </a:lnR>
                  </a:tcPr>
                </a:tc>
                <a:tc>
                  <a:txBody>
                    <a:bodyPr/>
                    <a:lstStyle/>
                    <a:p>
                      <a:pPr algn="ctr" fontAlgn="ctr"/>
                      <a:r>
                        <a:rPr lang="pl-PL" sz="1400" b="0" i="0" u="none" strike="noStrike" dirty="0">
                          <a:solidFill>
                            <a:srgbClr val="000000"/>
                          </a:solidFill>
                          <a:effectLst/>
                          <a:latin typeface="Calibri" panose="020F0502020204030204" pitchFamily="34" charset="0"/>
                        </a:rPr>
                        <a:t>do 100%</a:t>
                      </a:r>
                    </a:p>
                  </a:txBody>
                  <a:tcPr marL="9525" marR="9525" marT="9525"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455087714"/>
                  </a:ext>
                </a:extLst>
              </a:tr>
              <a:tr h="409381">
                <a:tc>
                  <a:txBody>
                    <a:bodyPr/>
                    <a:lstStyle/>
                    <a:p>
                      <a:pPr algn="ctr"/>
                      <a:r>
                        <a:rPr lang="pl-PL" sz="1400" b="1" dirty="0"/>
                        <a:t>VI</a:t>
                      </a:r>
                    </a:p>
                  </a:txBody>
                  <a:tcPr anchor="ctr"/>
                </a:tc>
                <a:tc>
                  <a:txBody>
                    <a:bodyPr/>
                    <a:lstStyle/>
                    <a:p>
                      <a:pPr algn="ctr" fontAlgn="ctr"/>
                      <a:r>
                        <a:rPr lang="pl-PL" sz="1400" b="1" i="0" u="none" strike="noStrike" dirty="0">
                          <a:solidFill>
                            <a:srgbClr val="000000"/>
                          </a:solidFill>
                          <a:effectLst/>
                          <a:latin typeface="Calibri" panose="020F0502020204030204" pitchFamily="34" charset="0"/>
                        </a:rPr>
                        <a:t>1 401 - 1 600</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40%</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60%</a:t>
                      </a:r>
                    </a:p>
                  </a:txBody>
                  <a:tcPr marL="9525" marR="9525" marT="9525" marB="0" anchor="ctr">
                    <a:lnR w="12700" cap="flat" cmpd="sng" algn="ctr">
                      <a:solidFill>
                        <a:schemeClr val="bg1"/>
                      </a:solidFill>
                      <a:prstDash val="solid"/>
                      <a:round/>
                      <a:headEnd type="none" w="med" len="med"/>
                      <a:tailEnd type="none" w="med" len="med"/>
                    </a:lnR>
                  </a:tcPr>
                </a:tc>
                <a:tc>
                  <a:txBody>
                    <a:bodyPr/>
                    <a:lstStyle/>
                    <a:p>
                      <a:pPr algn="ctr" fontAlgn="ctr"/>
                      <a:r>
                        <a:rPr lang="pl-PL" sz="1400" b="0" i="0" u="none" strike="noStrike" dirty="0">
                          <a:solidFill>
                            <a:srgbClr val="000000"/>
                          </a:solidFill>
                          <a:effectLst/>
                          <a:latin typeface="Calibri" panose="020F0502020204030204" pitchFamily="34" charset="0"/>
                        </a:rPr>
                        <a:t>do 100%</a:t>
                      </a:r>
                    </a:p>
                  </a:txBody>
                  <a:tcPr marL="9525" marR="9525" marT="9525"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388387047"/>
                  </a:ext>
                </a:extLst>
              </a:tr>
              <a:tr h="409381">
                <a:tc>
                  <a:txBody>
                    <a:bodyPr/>
                    <a:lstStyle/>
                    <a:p>
                      <a:pPr algn="ctr"/>
                      <a:r>
                        <a:rPr lang="pl-PL" sz="1400" b="1" dirty="0"/>
                        <a:t>VII</a:t>
                      </a:r>
                    </a:p>
                  </a:txBody>
                  <a:tcPr anchor="ctr"/>
                </a:tc>
                <a:tc>
                  <a:txBody>
                    <a:bodyPr/>
                    <a:lstStyle/>
                    <a:p>
                      <a:pPr algn="ctr" fontAlgn="ctr"/>
                      <a:r>
                        <a:rPr lang="pl-PL" sz="1400" b="1" i="0" u="none" strike="noStrike" dirty="0">
                          <a:solidFill>
                            <a:srgbClr val="000000"/>
                          </a:solidFill>
                          <a:effectLst/>
                          <a:latin typeface="Calibri" panose="020F0502020204030204" pitchFamily="34" charset="0"/>
                        </a:rPr>
                        <a:t>powyżej 1 600</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30%</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70%</a:t>
                      </a:r>
                    </a:p>
                  </a:txBody>
                  <a:tcPr marL="9525" marR="9525" marT="9525" marB="0" anchor="ctr">
                    <a:lnR w="12700" cap="flat" cmpd="sng" algn="ctr">
                      <a:solidFill>
                        <a:schemeClr val="bg1"/>
                      </a:solidFill>
                      <a:prstDash val="solid"/>
                      <a:round/>
                      <a:headEnd type="none" w="med" len="med"/>
                      <a:tailEnd type="none" w="med" len="med"/>
                    </a:lnR>
                  </a:tcPr>
                </a:tc>
                <a:tc>
                  <a:txBody>
                    <a:bodyPr/>
                    <a:lstStyle/>
                    <a:p>
                      <a:pPr algn="ctr" fontAlgn="ctr"/>
                      <a:r>
                        <a:rPr lang="pl-PL" sz="1400" b="0" i="0" u="none" strike="noStrike" dirty="0">
                          <a:solidFill>
                            <a:srgbClr val="000000"/>
                          </a:solidFill>
                          <a:effectLst/>
                          <a:latin typeface="Calibri" panose="020F0502020204030204" pitchFamily="34" charset="0"/>
                        </a:rPr>
                        <a:t>do 100%</a:t>
                      </a:r>
                    </a:p>
                  </a:txBody>
                  <a:tcPr marL="9525" marR="9525" marT="9525"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995002363"/>
                  </a:ext>
                </a:extLst>
              </a:tr>
            </a:tbl>
          </a:graphicData>
        </a:graphic>
      </p:graphicFrame>
      <p:sp>
        <p:nvSpPr>
          <p:cNvPr id="5" name="pole tekstowe 4"/>
          <p:cNvSpPr txBox="1"/>
          <p:nvPr/>
        </p:nvSpPr>
        <p:spPr>
          <a:xfrm>
            <a:off x="3935760" y="5428859"/>
            <a:ext cx="248786" cy="369332"/>
          </a:xfrm>
          <a:prstGeom prst="rect">
            <a:avLst/>
          </a:prstGeom>
          <a:noFill/>
        </p:spPr>
        <p:txBody>
          <a:bodyPr wrap="none" rtlCol="0">
            <a:spAutoFit/>
          </a:bodyPr>
          <a:lstStyle/>
          <a:p>
            <a:r>
              <a:rPr lang="pl-PL" dirty="0"/>
              <a:t> </a:t>
            </a:r>
            <a:endParaRPr lang="pl-PL" sz="1400" dirty="0">
              <a:latin typeface="+mn-lt"/>
            </a:endParaRPr>
          </a:p>
        </p:txBody>
      </p:sp>
      <p:sp>
        <p:nvSpPr>
          <p:cNvPr id="6" name="Tytuł 7">
            <a:extLst>
              <a:ext uri="{FF2B5EF4-FFF2-40B4-BE49-F238E27FC236}">
                <a16:creationId xmlns:a16="http://schemas.microsoft.com/office/drawing/2014/main" id="{706CEDF9-C957-4410-A643-05EFE85A5334}"/>
              </a:ext>
            </a:extLst>
          </p:cNvPr>
          <p:cNvSpPr txBox="1">
            <a:spLocks/>
          </p:cNvSpPr>
          <p:nvPr/>
        </p:nvSpPr>
        <p:spPr>
          <a:xfrm>
            <a:off x="838200" y="188640"/>
            <a:ext cx="8714184" cy="864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mn-lt"/>
                <a:ea typeface="+mj-ea"/>
                <a:cs typeface="+mj-cs"/>
              </a:defRPr>
            </a:lvl1pPr>
          </a:lstStyle>
          <a:p>
            <a:pPr fontAlgn="auto">
              <a:lnSpc>
                <a:spcPct val="100000"/>
              </a:lnSpc>
              <a:spcAft>
                <a:spcPts val="0"/>
              </a:spcAft>
            </a:pPr>
            <a:r>
              <a:rPr lang="pl-PL" sz="2400" kern="0" dirty="0"/>
              <a:t>Intensywność dofinansowania</a:t>
            </a:r>
            <a:endParaRPr lang="pl-PL"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8490E6CD-DB0D-4784-99CF-FC586A0D0558}"/>
              </a:ext>
            </a:extLst>
          </p:cNvPr>
          <p:cNvSpPr txBox="1"/>
          <p:nvPr/>
        </p:nvSpPr>
        <p:spPr>
          <a:xfrm>
            <a:off x="8688290" y="1643050"/>
            <a:ext cx="3312365" cy="3785652"/>
          </a:xfrm>
          <a:prstGeom prst="rect">
            <a:avLst/>
          </a:prstGeom>
          <a:noFill/>
        </p:spPr>
        <p:txBody>
          <a:bodyPr wrap="square" rtlCol="0">
            <a:spAutoFit/>
          </a:bodyPr>
          <a:lstStyle/>
          <a:p>
            <a:pPr marL="342900" indent="-342900"/>
            <a:r>
              <a:rPr lang="pl-PL" sz="1400" dirty="0">
                <a:latin typeface="+mn-lt"/>
              </a:rPr>
              <a:t>        </a:t>
            </a:r>
            <a:r>
              <a:rPr lang="pl-PL" sz="1600" dirty="0">
                <a:latin typeface="+mn-lt"/>
              </a:rPr>
              <a:t>Tabela dotyczy wnioskodawców, którzy rozliczając się indywidualnie lub wspólnie           z małżonkiem, będą mogli skorzystać z ulgi </a:t>
            </a:r>
            <a:r>
              <a:rPr lang="pl-PL" sz="1600" dirty="0" err="1">
                <a:latin typeface="+mn-lt"/>
              </a:rPr>
              <a:t>termomodernizacyjnej</a:t>
            </a:r>
            <a:r>
              <a:rPr lang="pl-PL" sz="1600" dirty="0">
                <a:latin typeface="+mn-lt"/>
              </a:rPr>
              <a:t> na zasadach określonych w ustawie     z dnia 9 listopada 2018 r.                    o zmianie ustawy o podatku dochodowym od osób fizycznych oraz ustawy o zryczałtowanym podatku dochodowym od niektórych przychodów osiąganych przez osoby fizyczne (Dz. U. z 2018 r. poz. 2246).</a:t>
            </a:r>
          </a:p>
        </p:txBody>
      </p:sp>
      <p:graphicFrame>
        <p:nvGraphicFramePr>
          <p:cNvPr id="4" name="Tabela 3">
            <a:extLst>
              <a:ext uri="{FF2B5EF4-FFF2-40B4-BE49-F238E27FC236}">
                <a16:creationId xmlns:a16="http://schemas.microsoft.com/office/drawing/2014/main" id="{100756A4-90BD-41C6-9900-7D4016E693C5}"/>
              </a:ext>
            </a:extLst>
          </p:cNvPr>
          <p:cNvGraphicFramePr>
            <a:graphicFrameLocks noGrp="1"/>
          </p:cNvGraphicFramePr>
          <p:nvPr>
            <p:extLst>
              <p:ext uri="{D42A27DB-BD31-4B8C-83A1-F6EECF244321}">
                <p14:modId xmlns:p14="http://schemas.microsoft.com/office/powerpoint/2010/main" val="1632165922"/>
              </p:ext>
            </p:extLst>
          </p:nvPr>
        </p:nvGraphicFramePr>
        <p:xfrm>
          <a:off x="191345" y="1340768"/>
          <a:ext cx="8619298" cy="4540530"/>
        </p:xfrm>
        <a:graphic>
          <a:graphicData uri="http://schemas.openxmlformats.org/drawingml/2006/table">
            <a:tbl>
              <a:tblPr firstRow="1" bandRow="1">
                <a:tableStyleId>{93296810-A885-4BE3-A3E7-6D5BEEA58F35}</a:tableStyleId>
              </a:tblPr>
              <a:tblGrid>
                <a:gridCol w="832557">
                  <a:extLst>
                    <a:ext uri="{9D8B030D-6E8A-4147-A177-3AD203B41FA5}">
                      <a16:colId xmlns:a16="http://schemas.microsoft.com/office/drawing/2014/main" val="3290256173"/>
                    </a:ext>
                  </a:extLst>
                </a:gridCol>
                <a:gridCol w="2143140">
                  <a:extLst>
                    <a:ext uri="{9D8B030D-6E8A-4147-A177-3AD203B41FA5}">
                      <a16:colId xmlns:a16="http://schemas.microsoft.com/office/drawing/2014/main" val="994871435"/>
                    </a:ext>
                  </a:extLst>
                </a:gridCol>
                <a:gridCol w="2000264">
                  <a:extLst>
                    <a:ext uri="{9D8B030D-6E8A-4147-A177-3AD203B41FA5}">
                      <a16:colId xmlns:a16="http://schemas.microsoft.com/office/drawing/2014/main" val="73335353"/>
                    </a:ext>
                  </a:extLst>
                </a:gridCol>
                <a:gridCol w="1214446">
                  <a:extLst>
                    <a:ext uri="{9D8B030D-6E8A-4147-A177-3AD203B41FA5}">
                      <a16:colId xmlns:a16="http://schemas.microsoft.com/office/drawing/2014/main" val="3658905346"/>
                    </a:ext>
                  </a:extLst>
                </a:gridCol>
                <a:gridCol w="1143008">
                  <a:extLst>
                    <a:ext uri="{9D8B030D-6E8A-4147-A177-3AD203B41FA5}">
                      <a16:colId xmlns:a16="http://schemas.microsoft.com/office/drawing/2014/main" val="2990836209"/>
                    </a:ext>
                  </a:extLst>
                </a:gridCol>
                <a:gridCol w="1285883">
                  <a:extLst>
                    <a:ext uri="{9D8B030D-6E8A-4147-A177-3AD203B41FA5}">
                      <a16:colId xmlns:a16="http://schemas.microsoft.com/office/drawing/2014/main" val="20005"/>
                    </a:ext>
                  </a:extLst>
                </a:gridCol>
              </a:tblGrid>
              <a:tr h="497715">
                <a:tc rowSpan="2">
                  <a:txBody>
                    <a:bodyPr/>
                    <a:lstStyle/>
                    <a:p>
                      <a:pPr algn="ctr"/>
                      <a:r>
                        <a:rPr lang="pl-PL" sz="1600" dirty="0">
                          <a:solidFill>
                            <a:schemeClr val="bg1"/>
                          </a:solidFill>
                        </a:rPr>
                        <a:t>Grupa</a:t>
                      </a:r>
                    </a:p>
                  </a:txBody>
                  <a:tcPr anchor="ctr"/>
                </a:tc>
                <a:tc rowSpan="2">
                  <a:txBody>
                    <a:bodyPr/>
                    <a:lstStyle/>
                    <a:p>
                      <a:pPr algn="ctr"/>
                      <a:r>
                        <a:rPr lang="pl-PL" sz="1600" dirty="0">
                          <a:solidFill>
                            <a:schemeClr val="bg1"/>
                          </a:solidFill>
                        </a:rPr>
                        <a:t>Kwota miesięcznego dochodu / osoba w PLN</a:t>
                      </a:r>
                    </a:p>
                  </a:txBody>
                  <a:tcPr anchor="ctr"/>
                </a:tc>
                <a:tc rowSpan="2">
                  <a:txBody>
                    <a:bodyPr/>
                    <a:lstStyle/>
                    <a:p>
                      <a:pPr algn="ctr"/>
                      <a:r>
                        <a:rPr lang="pl-PL" sz="1600" dirty="0">
                          <a:solidFill>
                            <a:schemeClr val="bg1"/>
                          </a:solidFill>
                        </a:rPr>
                        <a:t>Dotacja</a:t>
                      </a:r>
                      <a:br>
                        <a:rPr lang="pl-PL" sz="1050" dirty="0">
                          <a:solidFill>
                            <a:schemeClr val="bg1"/>
                          </a:solidFill>
                        </a:rPr>
                      </a:br>
                      <a:br>
                        <a:rPr lang="pl-PL" sz="1050" dirty="0">
                          <a:solidFill>
                            <a:schemeClr val="bg1"/>
                          </a:solidFill>
                        </a:rPr>
                      </a:br>
                      <a:r>
                        <a:rPr lang="pl-PL" sz="900" b="0" dirty="0">
                          <a:solidFill>
                            <a:schemeClr val="bg1"/>
                          </a:solidFill>
                        </a:rPr>
                        <a:t>(procent kosztów kwalifikowanych przewidzianych do wsparcia dotacyjnego)</a:t>
                      </a:r>
                      <a:endParaRPr lang="pl-PL" sz="1050" b="0" dirty="0">
                        <a:solidFill>
                          <a:schemeClr val="bg1"/>
                        </a:solidFill>
                      </a:endParaRPr>
                    </a:p>
                  </a:txBody>
                  <a:tcPr anchor="ctr"/>
                </a:tc>
                <a:tc gridSpan="2">
                  <a:txBody>
                    <a:bodyPr/>
                    <a:lstStyle/>
                    <a:p>
                      <a:pPr algn="ctr" fontAlgn="ctr"/>
                      <a:r>
                        <a:rPr lang="pl-PL" sz="1600" b="1" i="0" u="none" strike="noStrike" dirty="0">
                          <a:solidFill>
                            <a:schemeClr val="bg1"/>
                          </a:solidFill>
                          <a:effectLst/>
                          <a:latin typeface="Calibri" panose="020F0502020204030204" pitchFamily="34" charset="0"/>
                        </a:rPr>
                        <a:t>Pożyczka</a:t>
                      </a:r>
                      <a:endParaRPr lang="pl-PL" sz="12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solidFill>
                      <a:prstDash val="solid"/>
                      <a:round/>
                      <a:headEnd type="none" w="med" len="med"/>
                      <a:tailEnd type="none" w="med" len="med"/>
                    </a:lnB>
                  </a:tcPr>
                </a:tc>
                <a:tc hMerge="1">
                  <a:txBody>
                    <a:bodyPr/>
                    <a:lstStyle/>
                    <a:p>
                      <a:endParaRPr lang="pl-PL"/>
                    </a:p>
                  </a:txBody>
                  <a:tcPr/>
                </a:tc>
                <a:tc>
                  <a:txBody>
                    <a:bodyPr/>
                    <a:lstStyle/>
                    <a:p>
                      <a:pPr algn="ctr" fontAlgn="ctr"/>
                      <a:endParaRPr lang="pl-PL" sz="12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5473771"/>
                  </a:ext>
                </a:extLst>
              </a:tr>
              <a:tr h="635934">
                <a:tc vMerge="1">
                  <a:txBody>
                    <a:bodyPr/>
                    <a:lstStyle/>
                    <a:p>
                      <a:endParaRPr lang="pl-PL"/>
                    </a:p>
                  </a:txBody>
                  <a:tcPr/>
                </a:tc>
                <a:tc vMerge="1">
                  <a:txBody>
                    <a:bodyPr/>
                    <a:lstStyle/>
                    <a:p>
                      <a:endParaRPr lang="pl-PL" dirty="0"/>
                    </a:p>
                  </a:txBody>
                  <a:tcPr/>
                </a:tc>
                <a:tc vMerge="1">
                  <a:txBody>
                    <a:bodyPr/>
                    <a:lstStyle/>
                    <a:p>
                      <a:endParaRPr lang="pl-PL" dirty="0"/>
                    </a:p>
                  </a:txBody>
                  <a:tcPr/>
                </a:tc>
                <a:tc>
                  <a:txBody>
                    <a:bodyPr/>
                    <a:lstStyle/>
                    <a:p>
                      <a:pPr algn="ctr" fontAlgn="ctr"/>
                      <a:r>
                        <a:rPr lang="pl-PL" sz="1100" b="1" i="0" u="none" strike="noStrike" dirty="0">
                          <a:solidFill>
                            <a:schemeClr val="bg1"/>
                          </a:solidFill>
                          <a:effectLst/>
                          <a:latin typeface="Calibri" panose="020F0502020204030204" pitchFamily="34" charset="0"/>
                        </a:rPr>
                        <a:t>uzupełnienie do wartości dotacji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pl-PL" sz="1100" b="1" i="0" u="none" strike="noStrike" dirty="0">
                          <a:solidFill>
                            <a:schemeClr val="bg1"/>
                          </a:solidFill>
                          <a:effectLst/>
                          <a:latin typeface="Calibri" panose="020F0502020204030204" pitchFamily="34" charset="0"/>
                        </a:rPr>
                        <a:t>pozostałe koszty kwalifikowane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pl-PL" sz="1100" b="1" i="0" u="none" strike="noStrike" dirty="0">
                          <a:solidFill>
                            <a:schemeClr val="bg1"/>
                          </a:solidFill>
                          <a:effectLst/>
                          <a:latin typeface="Calibri" panose="020F0502020204030204" pitchFamily="34" charset="0"/>
                        </a:rPr>
                        <a:t>Kwota rocznego dochodu wnioskodawcy w PLN</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361708478"/>
                  </a:ext>
                </a:extLst>
              </a:tr>
              <a:tr h="409381">
                <a:tc>
                  <a:txBody>
                    <a:bodyPr/>
                    <a:lstStyle/>
                    <a:p>
                      <a:pPr algn="ctr"/>
                      <a:r>
                        <a:rPr lang="pl-PL" sz="1400" b="1" dirty="0"/>
                        <a:t>I</a:t>
                      </a:r>
                    </a:p>
                  </a:txBody>
                  <a:tcPr anchor="ctr"/>
                </a:tc>
                <a:tc>
                  <a:txBody>
                    <a:bodyPr/>
                    <a:lstStyle/>
                    <a:p>
                      <a:pPr algn="ctr" fontAlgn="ctr"/>
                      <a:r>
                        <a:rPr lang="pl-PL" sz="1400" b="1" i="0" u="none" strike="noStrike" dirty="0">
                          <a:solidFill>
                            <a:srgbClr val="000000"/>
                          </a:solidFill>
                          <a:effectLst/>
                          <a:latin typeface="Calibri" panose="020F0502020204030204" pitchFamily="34" charset="0"/>
                        </a:rPr>
                        <a:t>do 600</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90%</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10%</a:t>
                      </a:r>
                    </a:p>
                  </a:txBody>
                  <a:tcPr marL="9525" marR="9525" marT="9525" marB="0" anchor="ct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fontAlgn="ctr"/>
                      <a:r>
                        <a:rPr lang="pl-PL" sz="1400" b="0" i="0" u="none" strike="noStrike" dirty="0">
                          <a:solidFill>
                            <a:srgbClr val="000000"/>
                          </a:solidFill>
                          <a:effectLst/>
                          <a:latin typeface="Calibri" panose="020F0502020204030204" pitchFamily="34" charset="0"/>
                        </a:rPr>
                        <a:t>do 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rowSpan="6">
                  <a:txBody>
                    <a:bodyPr/>
                    <a:lstStyle/>
                    <a:p>
                      <a:pPr algn="ctr" fontAlgn="ctr"/>
                      <a:r>
                        <a:rPr lang="pl-PL" sz="1400" b="0" i="0" u="none" strike="noStrike" dirty="0">
                          <a:solidFill>
                            <a:srgbClr val="000000"/>
                          </a:solidFill>
                          <a:effectLst/>
                          <a:latin typeface="Calibri" panose="020F0502020204030204" pitchFamily="34" charset="0"/>
                        </a:rPr>
                        <a:t>Nie dotyczy</a:t>
                      </a:r>
                    </a:p>
                  </a:txBody>
                  <a:tcPr marL="9525" marR="9525" marT="9525"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072746283"/>
                  </a:ext>
                </a:extLst>
              </a:tr>
              <a:tr h="409381">
                <a:tc>
                  <a:txBody>
                    <a:bodyPr/>
                    <a:lstStyle/>
                    <a:p>
                      <a:pPr algn="ctr"/>
                      <a:r>
                        <a:rPr lang="pl-PL" sz="1400" b="1" dirty="0"/>
                        <a:t>II</a:t>
                      </a:r>
                    </a:p>
                  </a:txBody>
                  <a:tcPr anchor="ctr"/>
                </a:tc>
                <a:tc>
                  <a:txBody>
                    <a:bodyPr/>
                    <a:lstStyle/>
                    <a:p>
                      <a:pPr algn="ctr" fontAlgn="ctr"/>
                      <a:r>
                        <a:rPr lang="pl-PL" sz="1400" b="1" i="0" u="none" strike="noStrike" dirty="0">
                          <a:solidFill>
                            <a:srgbClr val="000000"/>
                          </a:solidFill>
                          <a:effectLst/>
                          <a:latin typeface="Calibri" panose="020F0502020204030204" pitchFamily="34" charset="0"/>
                        </a:rPr>
                        <a:t>601 - 800</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80%</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20%</a:t>
                      </a:r>
                    </a:p>
                  </a:txBody>
                  <a:tcPr marL="9525" marR="9525" marT="9525" marB="0" anchor="ctr">
                    <a:lnR w="12700" cap="flat" cmpd="sng" algn="ctr">
                      <a:solidFill>
                        <a:schemeClr val="bg1"/>
                      </a:solidFill>
                      <a:prstDash val="solid"/>
                      <a:round/>
                      <a:headEnd type="none" w="med" len="med"/>
                      <a:tailEnd type="none" w="med" len="med"/>
                    </a:lnR>
                  </a:tcPr>
                </a:tc>
                <a:tc>
                  <a:txBody>
                    <a:bodyPr/>
                    <a:lstStyle/>
                    <a:p>
                      <a:pPr algn="ctr" fontAlgn="ctr"/>
                      <a:r>
                        <a:rPr lang="pl-PL" sz="1400" b="0" i="0" u="none" strike="noStrike" dirty="0">
                          <a:solidFill>
                            <a:srgbClr val="000000"/>
                          </a:solidFill>
                          <a:effectLst/>
                          <a:latin typeface="Calibri" panose="020F0502020204030204" pitchFamily="34" charset="0"/>
                        </a:rPr>
                        <a:t>do 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algn="ctr" fontAlgn="ctr"/>
                      <a:endParaRPr lang="pl-PL"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927342138"/>
                  </a:ext>
                </a:extLst>
              </a:tr>
              <a:tr h="409381">
                <a:tc>
                  <a:txBody>
                    <a:bodyPr/>
                    <a:lstStyle/>
                    <a:p>
                      <a:pPr algn="ctr"/>
                      <a:r>
                        <a:rPr lang="pl-PL" sz="1400" b="1" dirty="0"/>
                        <a:t>III</a:t>
                      </a:r>
                    </a:p>
                  </a:txBody>
                  <a:tcPr anchor="ctr"/>
                </a:tc>
                <a:tc>
                  <a:txBody>
                    <a:bodyPr/>
                    <a:lstStyle/>
                    <a:p>
                      <a:pPr algn="ctr" fontAlgn="ctr"/>
                      <a:r>
                        <a:rPr lang="pl-PL" sz="1400" b="1" i="0" u="none" strike="noStrike" dirty="0">
                          <a:solidFill>
                            <a:srgbClr val="000000"/>
                          </a:solidFill>
                          <a:effectLst/>
                          <a:latin typeface="Calibri" panose="020F0502020204030204" pitchFamily="34" charset="0"/>
                        </a:rPr>
                        <a:t>801 - 1 000</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67%</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30%</a:t>
                      </a:r>
                    </a:p>
                  </a:txBody>
                  <a:tcPr marL="9525" marR="9525" marT="9525" marB="0" anchor="ctr">
                    <a:lnR w="12700" cap="flat" cmpd="sng" algn="ctr">
                      <a:solidFill>
                        <a:schemeClr val="bg1"/>
                      </a:solidFill>
                      <a:prstDash val="solid"/>
                      <a:round/>
                      <a:headEnd type="none" w="med" len="med"/>
                      <a:tailEnd type="none" w="med" len="med"/>
                    </a:lnR>
                  </a:tcPr>
                </a:tc>
                <a:tc>
                  <a:txBody>
                    <a:bodyPr/>
                    <a:lstStyle/>
                    <a:p>
                      <a:pPr algn="ctr" fontAlgn="ctr"/>
                      <a:r>
                        <a:rPr lang="pl-PL" sz="1400" b="0" i="0" u="none" strike="noStrike" dirty="0">
                          <a:solidFill>
                            <a:srgbClr val="000000"/>
                          </a:solidFill>
                          <a:effectLst/>
                          <a:latin typeface="Calibri" panose="020F0502020204030204" pitchFamily="34" charset="0"/>
                        </a:rPr>
                        <a:t>do 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algn="ctr" fontAlgn="ctr"/>
                      <a:endParaRPr lang="pl-PL"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70118836"/>
                  </a:ext>
                </a:extLst>
              </a:tr>
              <a:tr h="409381">
                <a:tc>
                  <a:txBody>
                    <a:bodyPr/>
                    <a:lstStyle/>
                    <a:p>
                      <a:pPr algn="ctr"/>
                      <a:r>
                        <a:rPr lang="pl-PL" sz="1400" b="1" dirty="0"/>
                        <a:t>IV</a:t>
                      </a:r>
                    </a:p>
                  </a:txBody>
                  <a:tcPr anchor="ctr"/>
                </a:tc>
                <a:tc>
                  <a:txBody>
                    <a:bodyPr/>
                    <a:lstStyle/>
                    <a:p>
                      <a:pPr algn="ctr" fontAlgn="ctr"/>
                      <a:r>
                        <a:rPr lang="pl-PL" sz="1400" b="1" i="0" u="none" strike="noStrike" dirty="0">
                          <a:solidFill>
                            <a:srgbClr val="000000"/>
                          </a:solidFill>
                          <a:effectLst/>
                          <a:latin typeface="Calibri" panose="020F0502020204030204" pitchFamily="34" charset="0"/>
                        </a:rPr>
                        <a:t>1 001</a:t>
                      </a:r>
                      <a:r>
                        <a:rPr lang="pl-PL" sz="1400" b="1" i="0" u="none" strike="noStrike" baseline="0" dirty="0">
                          <a:solidFill>
                            <a:srgbClr val="000000"/>
                          </a:solidFill>
                          <a:effectLst/>
                          <a:latin typeface="Calibri" panose="020F0502020204030204" pitchFamily="34" charset="0"/>
                        </a:rPr>
                        <a:t> </a:t>
                      </a:r>
                      <a:r>
                        <a:rPr lang="pl-PL" sz="1400" b="1" i="0" u="none" strike="noStrike" dirty="0">
                          <a:solidFill>
                            <a:srgbClr val="000000"/>
                          </a:solidFill>
                          <a:effectLst/>
                          <a:latin typeface="Calibri" panose="020F0502020204030204" pitchFamily="34" charset="0"/>
                        </a:rPr>
                        <a:t>- 1 200</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55%</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40%</a:t>
                      </a:r>
                    </a:p>
                  </a:txBody>
                  <a:tcPr marL="9525" marR="9525" marT="9525" marB="0" anchor="ctr">
                    <a:lnR w="12700" cap="flat" cmpd="sng" algn="ctr">
                      <a:solidFill>
                        <a:schemeClr val="bg1"/>
                      </a:solidFill>
                      <a:prstDash val="solid"/>
                      <a:round/>
                      <a:headEnd type="none" w="med" len="med"/>
                      <a:tailEnd type="none" w="med" len="med"/>
                    </a:lnR>
                  </a:tcPr>
                </a:tc>
                <a:tc>
                  <a:txBody>
                    <a:bodyPr/>
                    <a:lstStyle/>
                    <a:p>
                      <a:pPr algn="ctr" fontAlgn="ctr"/>
                      <a:r>
                        <a:rPr lang="pl-PL" sz="1400" b="0" i="0" u="none" strike="noStrike" dirty="0">
                          <a:solidFill>
                            <a:srgbClr val="000000"/>
                          </a:solidFill>
                          <a:effectLst/>
                          <a:latin typeface="Calibri" panose="020F0502020204030204" pitchFamily="34" charset="0"/>
                        </a:rPr>
                        <a:t>do 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algn="ctr" fontAlgn="ctr"/>
                      <a:endParaRPr lang="pl-PL"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51057223"/>
                  </a:ext>
                </a:extLst>
              </a:tr>
              <a:tr h="409381">
                <a:tc>
                  <a:txBody>
                    <a:bodyPr/>
                    <a:lstStyle/>
                    <a:p>
                      <a:pPr algn="ctr"/>
                      <a:r>
                        <a:rPr lang="pl-PL" sz="1400" b="1" dirty="0"/>
                        <a:t>V</a:t>
                      </a:r>
                    </a:p>
                  </a:txBody>
                  <a:tcPr anchor="ctr"/>
                </a:tc>
                <a:tc>
                  <a:txBody>
                    <a:bodyPr/>
                    <a:lstStyle/>
                    <a:p>
                      <a:pPr algn="ctr" fontAlgn="ctr"/>
                      <a:r>
                        <a:rPr lang="pl-PL" sz="1400" b="1" i="0" u="none" strike="noStrike" dirty="0">
                          <a:solidFill>
                            <a:srgbClr val="000000"/>
                          </a:solidFill>
                          <a:effectLst/>
                          <a:latin typeface="Calibri" panose="020F0502020204030204" pitchFamily="34" charset="0"/>
                        </a:rPr>
                        <a:t>1 201 - 1 400</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43%</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50%</a:t>
                      </a:r>
                    </a:p>
                  </a:txBody>
                  <a:tcPr marL="9525" marR="9525" marT="9525" marB="0" anchor="ctr">
                    <a:lnR w="12700" cap="flat" cmpd="sng" algn="ctr">
                      <a:solidFill>
                        <a:schemeClr val="bg1"/>
                      </a:solidFill>
                      <a:prstDash val="solid"/>
                      <a:round/>
                      <a:headEnd type="none" w="med" len="med"/>
                      <a:tailEnd type="none" w="med" len="med"/>
                    </a:lnR>
                  </a:tcPr>
                </a:tc>
                <a:tc>
                  <a:txBody>
                    <a:bodyPr/>
                    <a:lstStyle/>
                    <a:p>
                      <a:pPr algn="ctr" fontAlgn="ctr"/>
                      <a:r>
                        <a:rPr lang="pl-PL" sz="1400" b="0" i="0" u="none" strike="noStrike" dirty="0">
                          <a:solidFill>
                            <a:srgbClr val="000000"/>
                          </a:solidFill>
                          <a:effectLst/>
                          <a:latin typeface="Calibri" panose="020F0502020204030204" pitchFamily="34" charset="0"/>
                        </a:rPr>
                        <a:t>do 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algn="ctr" fontAlgn="ctr"/>
                      <a:endParaRPr lang="pl-PL"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455087714"/>
                  </a:ext>
                </a:extLst>
              </a:tr>
              <a:tr h="409381">
                <a:tc>
                  <a:txBody>
                    <a:bodyPr/>
                    <a:lstStyle/>
                    <a:p>
                      <a:pPr algn="ctr"/>
                      <a:r>
                        <a:rPr lang="pl-PL" sz="1400" b="1" dirty="0"/>
                        <a:t>VI</a:t>
                      </a:r>
                    </a:p>
                  </a:txBody>
                  <a:tcPr anchor="ctr"/>
                </a:tc>
                <a:tc>
                  <a:txBody>
                    <a:bodyPr/>
                    <a:lstStyle/>
                    <a:p>
                      <a:pPr algn="ctr" fontAlgn="ctr"/>
                      <a:r>
                        <a:rPr lang="pl-PL" sz="1400" b="1" i="0" u="none" strike="noStrike" dirty="0">
                          <a:solidFill>
                            <a:srgbClr val="000000"/>
                          </a:solidFill>
                          <a:effectLst/>
                          <a:latin typeface="Calibri" panose="020F0502020204030204" pitchFamily="34" charset="0"/>
                        </a:rPr>
                        <a:t>1 401 - 1 600</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30%</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60%</a:t>
                      </a:r>
                    </a:p>
                  </a:txBody>
                  <a:tcPr marL="9525" marR="9525" marT="9525" marB="0" anchor="ctr">
                    <a:lnR w="12700" cap="flat" cmpd="sng" algn="ctr">
                      <a:solidFill>
                        <a:schemeClr val="bg1"/>
                      </a:solidFill>
                      <a:prstDash val="solid"/>
                      <a:round/>
                      <a:headEnd type="none" w="med" len="med"/>
                      <a:tailEnd type="none" w="med" len="med"/>
                    </a:lnR>
                  </a:tcPr>
                </a:tc>
                <a:tc>
                  <a:txBody>
                    <a:bodyPr/>
                    <a:lstStyle/>
                    <a:p>
                      <a:pPr algn="ctr" fontAlgn="ctr"/>
                      <a:r>
                        <a:rPr lang="pl-PL" sz="1400" b="0" i="0" u="none" strike="noStrike" dirty="0">
                          <a:solidFill>
                            <a:srgbClr val="000000"/>
                          </a:solidFill>
                          <a:effectLst/>
                          <a:latin typeface="Calibri" panose="020F0502020204030204" pitchFamily="34" charset="0"/>
                        </a:rPr>
                        <a:t>do 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algn="ctr" fontAlgn="ctr"/>
                      <a:endParaRPr lang="pl-PL"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388387047"/>
                  </a:ext>
                </a:extLst>
              </a:tr>
              <a:tr h="287655">
                <a:tc rowSpan="3">
                  <a:txBody>
                    <a:bodyPr/>
                    <a:lstStyle/>
                    <a:p>
                      <a:pPr algn="ctr"/>
                      <a:r>
                        <a:rPr lang="pl-PL" sz="1400" b="1" dirty="0"/>
                        <a:t>VII</a:t>
                      </a:r>
                    </a:p>
                  </a:txBody>
                  <a:tcPr anchor="ctr"/>
                </a:tc>
                <a:tc rowSpan="3">
                  <a:txBody>
                    <a:bodyPr/>
                    <a:lstStyle/>
                    <a:p>
                      <a:pPr algn="ctr" fontAlgn="ctr"/>
                      <a:endParaRPr lang="pl-PL" sz="1400" b="1" i="0" u="none" strike="noStrike" dirty="0">
                        <a:solidFill>
                          <a:srgbClr val="000000"/>
                        </a:solidFill>
                        <a:effectLst/>
                        <a:latin typeface="Calibri" panose="020F0502020204030204" pitchFamily="34" charset="0"/>
                      </a:endParaRPr>
                    </a:p>
                    <a:p>
                      <a:pPr algn="ctr" fontAlgn="ctr"/>
                      <a:endParaRPr lang="pl-PL" sz="1400" b="1" i="0" u="none" strike="noStrike" dirty="0">
                        <a:solidFill>
                          <a:srgbClr val="000000"/>
                        </a:solidFill>
                        <a:effectLst/>
                        <a:latin typeface="Calibri" panose="020F0502020204030204" pitchFamily="34" charset="0"/>
                      </a:endParaRPr>
                    </a:p>
                    <a:p>
                      <a:pPr algn="ctr" fontAlgn="ctr"/>
                      <a:r>
                        <a:rPr lang="pl-PL" sz="1400" b="1" i="0" u="none" strike="noStrike" dirty="0">
                          <a:solidFill>
                            <a:srgbClr val="000000"/>
                          </a:solidFill>
                          <a:effectLst/>
                          <a:latin typeface="Calibri" panose="020F0502020204030204" pitchFamily="34" charset="0"/>
                        </a:rPr>
                        <a:t>powyżej 1 600</a:t>
                      </a:r>
                    </a:p>
                    <a:p>
                      <a:pPr algn="ctr" fontAlgn="ctr"/>
                      <a:endParaRPr lang="pl-PL"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18%</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82%</a:t>
                      </a:r>
                    </a:p>
                  </a:txBody>
                  <a:tcPr marL="9525" marR="9525" marT="9525" marB="0" anchor="ctr">
                    <a:lnR w="12700" cap="flat" cmpd="sng" algn="ctr">
                      <a:solidFill>
                        <a:schemeClr val="bg1"/>
                      </a:solidFill>
                      <a:prstDash val="solid"/>
                      <a:round/>
                      <a:headEnd type="none" w="med" len="med"/>
                      <a:tailEnd type="none" w="med" len="med"/>
                    </a:lnR>
                  </a:tcPr>
                </a:tc>
                <a:tc>
                  <a:txBody>
                    <a:bodyPr/>
                    <a:lstStyle/>
                    <a:p>
                      <a:pPr algn="ctr" fontAlgn="ctr"/>
                      <a:r>
                        <a:rPr lang="pl-PL" sz="1400" b="0" i="0" u="none" strike="noStrike" dirty="0">
                          <a:solidFill>
                            <a:srgbClr val="000000"/>
                          </a:solidFill>
                          <a:effectLst/>
                          <a:latin typeface="Calibri" panose="020F0502020204030204" pitchFamily="34" charset="0"/>
                        </a:rPr>
                        <a:t>do 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ctr"/>
                      <a:r>
                        <a:rPr lang="pl-PL" sz="1200" b="0" i="0" u="none" strike="noStrike" dirty="0">
                          <a:solidFill>
                            <a:srgbClr val="000000"/>
                          </a:solidFill>
                          <a:effectLst/>
                          <a:latin typeface="Calibri" panose="020F0502020204030204" pitchFamily="34" charset="0"/>
                        </a:rPr>
                        <a:t>do 85 528</a:t>
                      </a:r>
                    </a:p>
                  </a:txBody>
                  <a:tcPr marL="9525" marR="9525" marT="9525"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995002363"/>
                  </a:ext>
                </a:extLst>
              </a:tr>
              <a:tr h="287655">
                <a:tc vMerge="1">
                  <a:txBody>
                    <a:bodyPr/>
                    <a:lstStyle/>
                    <a:p>
                      <a:endParaRPr lang="pl-PL"/>
                    </a:p>
                  </a:txBody>
                  <a:tcPr/>
                </a:tc>
                <a:tc vMerge="1">
                  <a:txBody>
                    <a:bodyPr/>
                    <a:lstStyle/>
                    <a:p>
                      <a:endParaRPr lang="pl-PL"/>
                    </a:p>
                  </a:txBody>
                  <a:tcPr/>
                </a:tc>
                <a:tc>
                  <a:txBody>
                    <a:bodyPr/>
                    <a:lstStyle/>
                    <a:p>
                      <a:pPr algn="ctr" fontAlgn="ctr"/>
                      <a:r>
                        <a:rPr lang="pl-PL" sz="1400" b="0" i="0" u="none" strike="noStrike" dirty="0">
                          <a:solidFill>
                            <a:srgbClr val="000000"/>
                          </a:solidFill>
                          <a:effectLst/>
                          <a:latin typeface="Calibri" panose="020F0502020204030204" pitchFamily="34" charset="0"/>
                        </a:rPr>
                        <a:t>do 15 %</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85 %</a:t>
                      </a:r>
                    </a:p>
                  </a:txBody>
                  <a:tcPr marL="9525" marR="9525" marT="9525" marB="0" anchor="ctr">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pl-PL" sz="1400" b="0" i="0" u="none" strike="noStrike" dirty="0">
                          <a:solidFill>
                            <a:srgbClr val="000000"/>
                          </a:solidFill>
                          <a:effectLst/>
                          <a:latin typeface="Calibri" panose="020F0502020204030204" pitchFamily="34" charset="0"/>
                        </a:rPr>
                        <a:t>do 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ctr"/>
                      <a:r>
                        <a:rPr lang="pl-PL" sz="1200" b="0" i="0" u="none" strike="noStrike" dirty="0">
                          <a:solidFill>
                            <a:srgbClr val="000000"/>
                          </a:solidFill>
                          <a:effectLst/>
                          <a:latin typeface="Calibri" panose="020F0502020204030204" pitchFamily="34" charset="0"/>
                        </a:rPr>
                        <a:t>od 85 529 </a:t>
                      </a:r>
                    </a:p>
                    <a:p>
                      <a:pPr algn="ctr" fontAlgn="ctr"/>
                      <a:r>
                        <a:rPr lang="pl-PL" sz="1200" b="0" i="0" u="none" strike="noStrike" dirty="0">
                          <a:solidFill>
                            <a:srgbClr val="000000"/>
                          </a:solidFill>
                          <a:effectLst/>
                          <a:latin typeface="Calibri" panose="020F0502020204030204" pitchFamily="34" charset="0"/>
                        </a:rPr>
                        <a:t>do 125 528</a:t>
                      </a:r>
                    </a:p>
                  </a:txBody>
                  <a:tcPr marL="9525" marR="9525" marT="9525"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9"/>
                  </a:ext>
                </a:extLst>
              </a:tr>
              <a:tr h="287655">
                <a:tc vMerge="1">
                  <a:txBody>
                    <a:bodyPr/>
                    <a:lstStyle/>
                    <a:p>
                      <a:endParaRPr lang="pl-PL"/>
                    </a:p>
                  </a:txBody>
                  <a:tcPr/>
                </a:tc>
                <a:tc vMerge="1">
                  <a:txBody>
                    <a:bodyPr/>
                    <a:lstStyle/>
                    <a:p>
                      <a:endParaRPr lang="pl-PL"/>
                    </a:p>
                  </a:txBody>
                  <a:tcPr/>
                </a:tc>
                <a:tc>
                  <a:txBody>
                    <a:bodyPr/>
                    <a:lstStyle/>
                    <a:p>
                      <a:pPr algn="ctr" fontAlgn="ctr"/>
                      <a:r>
                        <a:rPr lang="pl-PL" sz="1400" b="0" i="0" u="none" strike="noStrike" dirty="0">
                          <a:solidFill>
                            <a:srgbClr val="000000"/>
                          </a:solidFill>
                          <a:effectLst/>
                          <a:latin typeface="Calibri" panose="020F0502020204030204" pitchFamily="34" charset="0"/>
                        </a:rPr>
                        <a:t>0 %</a:t>
                      </a:r>
                    </a:p>
                  </a:txBody>
                  <a:tcPr marL="9525" marR="9525" marT="9525" marB="0" anchor="ctr"/>
                </a:tc>
                <a:tc>
                  <a:txBody>
                    <a:bodyPr/>
                    <a:lstStyle/>
                    <a:p>
                      <a:pPr algn="ctr" fontAlgn="ctr"/>
                      <a:r>
                        <a:rPr lang="pl-PL" sz="1400" b="0" i="0" u="none" strike="noStrike" dirty="0">
                          <a:solidFill>
                            <a:srgbClr val="000000"/>
                          </a:solidFill>
                          <a:effectLst/>
                          <a:latin typeface="Calibri" panose="020F0502020204030204" pitchFamily="34" charset="0"/>
                        </a:rPr>
                        <a:t>do 100 %</a:t>
                      </a:r>
                    </a:p>
                  </a:txBody>
                  <a:tcPr marL="9525" marR="9525" marT="9525" marB="0" anchor="ctr">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pl-PL" sz="1400" b="0" i="0" u="none" strike="noStrike" dirty="0">
                          <a:solidFill>
                            <a:srgbClr val="000000"/>
                          </a:solidFill>
                          <a:effectLst/>
                          <a:latin typeface="Calibri" panose="020F0502020204030204" pitchFamily="34" charset="0"/>
                        </a:rPr>
                        <a:t>do 100%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fontAlgn="ctr"/>
                      <a:r>
                        <a:rPr lang="pl-PL" sz="1200" b="0" i="0" u="none" strike="noStrike" dirty="0">
                          <a:solidFill>
                            <a:srgbClr val="000000"/>
                          </a:solidFill>
                          <a:effectLst/>
                          <a:latin typeface="Calibri" panose="020F0502020204030204" pitchFamily="34" charset="0"/>
                        </a:rPr>
                        <a:t>Powyżej 125 528</a:t>
                      </a:r>
                    </a:p>
                  </a:txBody>
                  <a:tcPr marL="9525" marR="9525" marT="9525" marB="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10"/>
                  </a:ext>
                </a:extLst>
              </a:tr>
            </a:tbl>
          </a:graphicData>
        </a:graphic>
      </p:graphicFrame>
      <p:sp>
        <p:nvSpPr>
          <p:cNvPr id="5" name="pole tekstowe 4"/>
          <p:cNvSpPr txBox="1"/>
          <p:nvPr/>
        </p:nvSpPr>
        <p:spPr>
          <a:xfrm>
            <a:off x="3935760" y="5428859"/>
            <a:ext cx="248786" cy="369332"/>
          </a:xfrm>
          <a:prstGeom prst="rect">
            <a:avLst/>
          </a:prstGeom>
          <a:noFill/>
        </p:spPr>
        <p:txBody>
          <a:bodyPr wrap="none" rtlCol="0">
            <a:spAutoFit/>
          </a:bodyPr>
          <a:lstStyle/>
          <a:p>
            <a:r>
              <a:rPr lang="pl-PL" dirty="0"/>
              <a:t> </a:t>
            </a:r>
            <a:endParaRPr lang="pl-PL" sz="1400" dirty="0">
              <a:latin typeface="+mn-lt"/>
            </a:endParaRPr>
          </a:p>
        </p:txBody>
      </p:sp>
      <p:sp>
        <p:nvSpPr>
          <p:cNvPr id="6" name="Tytuł 7">
            <a:extLst>
              <a:ext uri="{FF2B5EF4-FFF2-40B4-BE49-F238E27FC236}">
                <a16:creationId xmlns:a16="http://schemas.microsoft.com/office/drawing/2014/main" id="{706CEDF9-C957-4410-A643-05EFE85A5334}"/>
              </a:ext>
            </a:extLst>
          </p:cNvPr>
          <p:cNvSpPr txBox="1">
            <a:spLocks/>
          </p:cNvSpPr>
          <p:nvPr/>
        </p:nvSpPr>
        <p:spPr>
          <a:xfrm>
            <a:off x="838200" y="188640"/>
            <a:ext cx="8714184" cy="864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mn-lt"/>
                <a:ea typeface="+mj-ea"/>
                <a:cs typeface="+mj-cs"/>
              </a:defRPr>
            </a:lvl1pPr>
          </a:lstStyle>
          <a:p>
            <a:pPr fontAlgn="auto">
              <a:lnSpc>
                <a:spcPct val="100000"/>
              </a:lnSpc>
              <a:spcAft>
                <a:spcPts val="0"/>
              </a:spcAft>
            </a:pPr>
            <a:r>
              <a:rPr lang="pl-PL" sz="2400" kern="0" dirty="0"/>
              <a:t>Intensywność dofinansowania</a:t>
            </a:r>
            <a:endParaRPr lang="pl-PL"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zaokrąglony 3">
            <a:extLst>
              <a:ext uri="{FF2B5EF4-FFF2-40B4-BE49-F238E27FC236}">
                <a16:creationId xmlns:a16="http://schemas.microsoft.com/office/drawing/2014/main" id="{1356B996-1465-414F-9304-8A595672DE75}"/>
              </a:ext>
            </a:extLst>
          </p:cNvPr>
          <p:cNvSpPr/>
          <p:nvPr/>
        </p:nvSpPr>
        <p:spPr>
          <a:xfrm>
            <a:off x="730796" y="1340768"/>
            <a:ext cx="10730408" cy="4588562"/>
          </a:xfrm>
          <a:prstGeom prst="roundRect">
            <a:avLst>
              <a:gd name="adj" fmla="val 3684"/>
            </a:avLst>
          </a:prstGeom>
          <a:solidFill>
            <a:schemeClr val="accent6">
              <a:lumMod val="20000"/>
              <a:lumOff val="80000"/>
            </a:schemeClr>
          </a:solidFill>
          <a:ln/>
        </p:spPr>
        <p:style>
          <a:lnRef idx="3">
            <a:schemeClr val="lt1"/>
          </a:lnRef>
          <a:fillRef idx="1">
            <a:schemeClr val="accent6"/>
          </a:fillRef>
          <a:effectRef idx="1">
            <a:schemeClr val="accent6"/>
          </a:effectRef>
          <a:fontRef idx="minor">
            <a:schemeClr val="lt1"/>
          </a:fontRef>
        </p:style>
        <p:txBody>
          <a:bodyPr anchor="ctr"/>
          <a:lstStyle/>
          <a:p>
            <a:pPr marL="742950" lvl="1" indent="-285750" algn="just">
              <a:buFont typeface="Wingdings" panose="05000000000000000000" pitchFamily="2" charset="2"/>
              <a:buChar char="§"/>
            </a:pPr>
            <a:r>
              <a:rPr lang="pl-PL" altLang="pl-PL" sz="2000" dirty="0">
                <a:solidFill>
                  <a:schemeClr val="accent6">
                    <a:lumMod val="75000"/>
                  </a:schemeClr>
                </a:solidFill>
                <a:latin typeface="+mj-lt"/>
              </a:rPr>
              <a:t>Przedsięwzięcie nie może być realizowane w budynkach wykorzystywanych sezonowo (np. domki letniskowe)</a:t>
            </a:r>
          </a:p>
          <a:p>
            <a:pPr marL="742950" lvl="1" indent="-285750" algn="just">
              <a:buFont typeface="Wingdings" panose="05000000000000000000" pitchFamily="2" charset="2"/>
              <a:buChar char="§"/>
            </a:pPr>
            <a:endParaRPr lang="pl-PL" altLang="pl-PL" sz="2000" dirty="0">
              <a:solidFill>
                <a:schemeClr val="accent6">
                  <a:lumMod val="75000"/>
                </a:schemeClr>
              </a:solidFill>
              <a:latin typeface="+mj-lt"/>
            </a:endParaRPr>
          </a:p>
          <a:p>
            <a:pPr marL="742950" lvl="1" indent="-285750" algn="just">
              <a:spcAft>
                <a:spcPts val="1800"/>
              </a:spcAft>
              <a:buFont typeface="Wingdings" panose="05000000000000000000" pitchFamily="2" charset="2"/>
              <a:buChar char="§"/>
            </a:pPr>
            <a:r>
              <a:rPr lang="pl-PL" altLang="pl-PL" sz="2000" dirty="0">
                <a:solidFill>
                  <a:schemeClr val="accent6">
                    <a:lumMod val="75000"/>
                  </a:schemeClr>
                </a:solidFill>
                <a:latin typeface="+mj-lt"/>
              </a:rPr>
              <a:t>Nowo montowane kotły na paliwo stałe (biomasę/węgiel ) muszą spełniać wymogi</a:t>
            </a:r>
            <a:br>
              <a:rPr lang="pl-PL" altLang="pl-PL" sz="2000" dirty="0">
                <a:solidFill>
                  <a:schemeClr val="accent6">
                    <a:lumMod val="75000"/>
                  </a:schemeClr>
                </a:solidFill>
                <a:latin typeface="+mj-lt"/>
              </a:rPr>
            </a:br>
            <a:r>
              <a:rPr lang="pl-PL" altLang="pl-PL" sz="2000" dirty="0">
                <a:solidFill>
                  <a:schemeClr val="accent6">
                    <a:lumMod val="75000"/>
                  </a:schemeClr>
                </a:solidFill>
                <a:latin typeface="+mj-lt"/>
              </a:rPr>
              <a:t>rozporządzenia Komisji (UE) 2015/1189 (</a:t>
            </a:r>
            <a:r>
              <a:rPr lang="pl-PL" altLang="pl-PL" sz="2000" dirty="0" err="1">
                <a:solidFill>
                  <a:schemeClr val="accent6">
                    <a:lumMod val="75000"/>
                  </a:schemeClr>
                </a:solidFill>
                <a:latin typeface="+mj-lt"/>
              </a:rPr>
              <a:t>ekoprojekt</a:t>
            </a:r>
            <a:r>
              <a:rPr lang="pl-PL" altLang="pl-PL" sz="2000" dirty="0">
                <a:solidFill>
                  <a:schemeClr val="accent6">
                    <a:lumMod val="75000"/>
                  </a:schemeClr>
                </a:solidFill>
                <a:latin typeface="+mj-lt"/>
              </a:rPr>
              <a:t> )</a:t>
            </a:r>
          </a:p>
          <a:p>
            <a:pPr marL="742950" lvl="1" indent="-285750" algn="just">
              <a:spcAft>
                <a:spcPts val="1800"/>
              </a:spcAft>
              <a:buFont typeface="Wingdings" panose="05000000000000000000" pitchFamily="2" charset="2"/>
              <a:buChar char="§"/>
            </a:pPr>
            <a:r>
              <a:rPr lang="pl-PL" altLang="pl-PL" sz="2000" dirty="0">
                <a:solidFill>
                  <a:schemeClr val="accent6">
                    <a:lumMod val="75000"/>
                  </a:schemeClr>
                </a:solidFill>
                <a:latin typeface="+mj-lt"/>
              </a:rPr>
              <a:t>Kotły na paliwa gazowe i olej opałowy do celów grzewczych muszą spełniać wymogi klasy efektywności energetycznej minimum A</a:t>
            </a:r>
          </a:p>
          <a:p>
            <a:pPr marL="742950" lvl="1" indent="-285750" algn="just">
              <a:spcAft>
                <a:spcPts val="1800"/>
              </a:spcAft>
              <a:buFont typeface="Wingdings" panose="05000000000000000000" pitchFamily="2" charset="2"/>
              <a:buChar char="§"/>
            </a:pPr>
            <a:r>
              <a:rPr lang="pl-PL" altLang="pl-PL" sz="2000" dirty="0">
                <a:solidFill>
                  <a:schemeClr val="accent6">
                    <a:lumMod val="75000"/>
                  </a:schemeClr>
                </a:solidFill>
                <a:latin typeface="+mj-lt"/>
              </a:rPr>
              <a:t>Pompy ciepła do celów grzewczych muszą spełniać wymogi klasy efektywności energetycznej minimum A+</a:t>
            </a:r>
          </a:p>
          <a:p>
            <a:pPr marL="742950" lvl="1" indent="-285750" algn="just">
              <a:buFont typeface="Wingdings" panose="05000000000000000000" pitchFamily="2" charset="2"/>
              <a:buChar char="§"/>
            </a:pPr>
            <a:r>
              <a:rPr lang="pl-PL" altLang="pl-PL" sz="2000" dirty="0">
                <a:solidFill>
                  <a:schemeClr val="accent6">
                    <a:lumMod val="75000"/>
                  </a:schemeClr>
                </a:solidFill>
                <a:latin typeface="+mj-lt"/>
              </a:rPr>
              <a:t>Zmodernizowane przegrody zewnętrzne (ściany, okna, drzwi) muszą spełniać normy określone w Warunkach Technicznych, obowiązujące od 31.12.2020 r.</a:t>
            </a:r>
          </a:p>
        </p:txBody>
      </p:sp>
      <p:sp>
        <p:nvSpPr>
          <p:cNvPr id="4" name="Tytuł 7">
            <a:extLst>
              <a:ext uri="{FF2B5EF4-FFF2-40B4-BE49-F238E27FC236}">
                <a16:creationId xmlns:a16="http://schemas.microsoft.com/office/drawing/2014/main" id="{547ED53B-14B2-43AB-AF92-9D94D7F7E803}"/>
              </a:ext>
            </a:extLst>
          </p:cNvPr>
          <p:cNvSpPr txBox="1">
            <a:spLocks/>
          </p:cNvSpPr>
          <p:nvPr/>
        </p:nvSpPr>
        <p:spPr>
          <a:xfrm>
            <a:off x="838200" y="188640"/>
            <a:ext cx="8714184" cy="864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mn-lt"/>
                <a:ea typeface="+mj-ea"/>
                <a:cs typeface="+mj-cs"/>
              </a:defRPr>
            </a:lvl1pPr>
          </a:lstStyle>
          <a:p>
            <a:pPr fontAlgn="auto">
              <a:lnSpc>
                <a:spcPct val="100000"/>
              </a:lnSpc>
              <a:spcAft>
                <a:spcPts val="0"/>
              </a:spcAft>
            </a:pPr>
            <a:r>
              <a:rPr lang="pl-PL" sz="2400" kern="0" dirty="0"/>
              <a:t>Ważne informacje</a:t>
            </a:r>
            <a:endParaRPr lang="pl-PL"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zaokrąglony 3">
            <a:extLst>
              <a:ext uri="{FF2B5EF4-FFF2-40B4-BE49-F238E27FC236}">
                <a16:creationId xmlns:a16="http://schemas.microsoft.com/office/drawing/2014/main" id="{1356B996-1465-414F-9304-8A595672DE75}"/>
              </a:ext>
            </a:extLst>
          </p:cNvPr>
          <p:cNvSpPr/>
          <p:nvPr/>
        </p:nvSpPr>
        <p:spPr>
          <a:xfrm>
            <a:off x="730796" y="1340768"/>
            <a:ext cx="10730408" cy="4588562"/>
          </a:xfrm>
          <a:prstGeom prst="roundRect">
            <a:avLst>
              <a:gd name="adj" fmla="val 3684"/>
            </a:avLst>
          </a:prstGeom>
          <a:solidFill>
            <a:schemeClr val="accent6">
              <a:lumMod val="20000"/>
              <a:lumOff val="80000"/>
            </a:schemeClr>
          </a:solidFill>
          <a:ln/>
        </p:spPr>
        <p:style>
          <a:lnRef idx="3">
            <a:schemeClr val="lt1"/>
          </a:lnRef>
          <a:fillRef idx="1">
            <a:schemeClr val="accent6"/>
          </a:fillRef>
          <a:effectRef idx="1">
            <a:schemeClr val="accent6"/>
          </a:effectRef>
          <a:fontRef idx="minor">
            <a:schemeClr val="lt1"/>
          </a:fontRef>
        </p:style>
        <p:txBody>
          <a:bodyPr anchor="ctr"/>
          <a:lstStyle/>
          <a:p>
            <a:pPr marL="742950" lvl="1" indent="-285750" algn="just">
              <a:buFont typeface="Wingdings" pitchFamily="2" charset="2"/>
              <a:buChar char="§"/>
            </a:pPr>
            <a:r>
              <a:rPr lang="pl-PL" altLang="pl-PL" sz="2400" dirty="0">
                <a:solidFill>
                  <a:schemeClr val="tx2"/>
                </a:solidFill>
                <a:latin typeface="+mj-lt"/>
              </a:rPr>
              <a:t>Koszty poniesione na przedsięwzięcie w lokalu mieszkalnym, który został wyodrębniony po 1 stycznia 2019 r. z istniejącego jednorodzinnego budynku mieszkalnego są kwalifikowane w ramach maksymalnej wartości kosztów </a:t>
            </a:r>
            <a:r>
              <a:rPr lang="pl-PL" altLang="pl-PL" sz="2400" dirty="0" err="1">
                <a:solidFill>
                  <a:schemeClr val="tx2"/>
                </a:solidFill>
                <a:latin typeface="+mj-lt"/>
              </a:rPr>
              <a:t>kwalifikowalnych</a:t>
            </a:r>
            <a:r>
              <a:rPr lang="pl-PL" altLang="pl-PL" sz="2400" dirty="0">
                <a:solidFill>
                  <a:schemeClr val="tx2"/>
                </a:solidFill>
                <a:latin typeface="+mj-lt"/>
              </a:rPr>
              <a:t> przypadającej na cały budynek.</a:t>
            </a:r>
          </a:p>
          <a:p>
            <a:pPr marL="742950" lvl="1" indent="-285750" algn="just">
              <a:buFont typeface="Wingdings" pitchFamily="2" charset="2"/>
              <a:buChar char="§"/>
            </a:pPr>
            <a:endParaRPr lang="pl-PL" altLang="pl-PL" sz="2400" dirty="0">
              <a:solidFill>
                <a:schemeClr val="tx2"/>
              </a:solidFill>
              <a:latin typeface="+mj-lt"/>
            </a:endParaRPr>
          </a:p>
          <a:p>
            <a:pPr marL="742950" lvl="1" indent="-285750" algn="just">
              <a:buFont typeface="Wingdings" pitchFamily="2" charset="2"/>
              <a:buChar char="§"/>
            </a:pPr>
            <a:r>
              <a:rPr lang="pl-PL" altLang="pl-PL" sz="2400" dirty="0">
                <a:solidFill>
                  <a:schemeClr val="tx2"/>
                </a:solidFill>
                <a:latin typeface="+mj-lt"/>
              </a:rPr>
              <a:t>Wizytacji końcowej podlegać będą wszystkie przedsięwzięcia realizowane </a:t>
            </a:r>
            <a:br>
              <a:rPr lang="pl-PL" altLang="pl-PL" sz="2400" dirty="0">
                <a:solidFill>
                  <a:schemeClr val="tx2"/>
                </a:solidFill>
                <a:latin typeface="+mj-lt"/>
              </a:rPr>
            </a:br>
            <a:r>
              <a:rPr lang="pl-PL" altLang="pl-PL" sz="2400" dirty="0">
                <a:solidFill>
                  <a:schemeClr val="tx2"/>
                </a:solidFill>
                <a:latin typeface="+mj-lt"/>
              </a:rPr>
              <a:t>w całości lub w części siłami własnymi i nie mniej niż 15% zadań zakończonych wybranych na podstawie próby określonej według zasad obowiązujących </a:t>
            </a:r>
            <a:br>
              <a:rPr lang="pl-PL" altLang="pl-PL" sz="2400" dirty="0">
                <a:solidFill>
                  <a:schemeClr val="tx2"/>
                </a:solidFill>
                <a:latin typeface="+mj-lt"/>
              </a:rPr>
            </a:br>
            <a:r>
              <a:rPr lang="pl-PL" altLang="pl-PL" sz="2400" dirty="0">
                <a:solidFill>
                  <a:schemeClr val="tx2"/>
                </a:solidFill>
                <a:latin typeface="+mj-lt"/>
              </a:rPr>
              <a:t>w </a:t>
            </a:r>
            <a:r>
              <a:rPr lang="pl-PL" altLang="pl-PL" sz="2400" dirty="0" err="1">
                <a:solidFill>
                  <a:schemeClr val="tx2"/>
                </a:solidFill>
                <a:latin typeface="+mj-lt"/>
              </a:rPr>
              <a:t>WFOŚiGW</a:t>
            </a:r>
            <a:r>
              <a:rPr lang="pl-PL" altLang="pl-PL" sz="2400" dirty="0">
                <a:solidFill>
                  <a:schemeClr val="tx2"/>
                </a:solidFill>
                <a:latin typeface="+mj-lt"/>
              </a:rPr>
              <a:t>.</a:t>
            </a:r>
          </a:p>
        </p:txBody>
      </p:sp>
      <p:sp>
        <p:nvSpPr>
          <p:cNvPr id="4" name="Tytuł 7">
            <a:extLst>
              <a:ext uri="{FF2B5EF4-FFF2-40B4-BE49-F238E27FC236}">
                <a16:creationId xmlns:a16="http://schemas.microsoft.com/office/drawing/2014/main" id="{547ED53B-14B2-43AB-AF92-9D94D7F7E803}"/>
              </a:ext>
            </a:extLst>
          </p:cNvPr>
          <p:cNvSpPr txBox="1">
            <a:spLocks/>
          </p:cNvSpPr>
          <p:nvPr/>
        </p:nvSpPr>
        <p:spPr>
          <a:xfrm>
            <a:off x="838200" y="188640"/>
            <a:ext cx="8714184" cy="864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mn-lt"/>
                <a:ea typeface="+mj-ea"/>
                <a:cs typeface="+mj-cs"/>
              </a:defRPr>
            </a:lvl1pPr>
          </a:lstStyle>
          <a:p>
            <a:pPr fontAlgn="auto">
              <a:lnSpc>
                <a:spcPct val="100000"/>
              </a:lnSpc>
              <a:spcAft>
                <a:spcPts val="0"/>
              </a:spcAft>
            </a:pPr>
            <a:r>
              <a:rPr lang="pl-PL" sz="2400" kern="0" dirty="0"/>
              <a:t>Ważne informacje</a:t>
            </a:r>
            <a:endParaRPr lang="pl-PL"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32F88C49-A21B-43FD-A398-E5B88158CE8C}"/>
              </a:ext>
            </a:extLst>
          </p:cNvPr>
          <p:cNvSpPr/>
          <p:nvPr/>
        </p:nvSpPr>
        <p:spPr>
          <a:xfrm>
            <a:off x="-48344" y="-99392"/>
            <a:ext cx="12288688" cy="5760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extLst>
              <a:ext uri="{FF2B5EF4-FFF2-40B4-BE49-F238E27FC236}">
                <a16:creationId xmlns:a16="http://schemas.microsoft.com/office/drawing/2014/main" id="{38E09A52-A5DF-42CE-98A8-93ADCEFCD027}"/>
              </a:ext>
            </a:extLst>
          </p:cNvPr>
          <p:cNvSpPr/>
          <p:nvPr/>
        </p:nvSpPr>
        <p:spPr>
          <a:xfrm>
            <a:off x="111440" y="1196752"/>
            <a:ext cx="12288688" cy="4072538"/>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lgn="just">
              <a:lnSpc>
                <a:spcPct val="150000"/>
              </a:lnSpc>
              <a:buAutoNum type="arabicPeriod"/>
            </a:pPr>
            <a:r>
              <a:rPr lang="pl-PL" sz="3600" dirty="0"/>
              <a:t>Omówienie Programu Czyste Powietrze</a:t>
            </a:r>
          </a:p>
          <a:p>
            <a:pPr marL="342900" indent="-342900" algn="just">
              <a:lnSpc>
                <a:spcPct val="150000"/>
              </a:lnSpc>
              <a:buAutoNum type="arabicPeriod"/>
            </a:pPr>
            <a:r>
              <a:rPr lang="pl-PL" sz="3600" dirty="0"/>
              <a:t>Zakładanie konta wnioskodawcy przez Portal Beneficjenta</a:t>
            </a:r>
          </a:p>
          <a:p>
            <a:pPr marL="342900" indent="-342900" algn="just">
              <a:lnSpc>
                <a:spcPct val="150000"/>
              </a:lnSpc>
              <a:buAutoNum type="arabicPeriod"/>
            </a:pPr>
            <a:r>
              <a:rPr lang="pl-PL" sz="3600" dirty="0"/>
              <a:t>Wypełnienie wniosku o dofinansowanie</a:t>
            </a:r>
          </a:p>
          <a:p>
            <a:pPr marL="342900" indent="-342900" algn="just">
              <a:lnSpc>
                <a:spcPct val="150000"/>
              </a:lnSpc>
              <a:buAutoNum type="arabicPeriod"/>
            </a:pPr>
            <a:r>
              <a:rPr lang="pl-PL" sz="3600" dirty="0"/>
              <a:t>Pytania i odpowiedzi</a:t>
            </a:r>
          </a:p>
        </p:txBody>
      </p:sp>
      <p:sp>
        <p:nvSpPr>
          <p:cNvPr id="38916" name="pole tekstowe 3">
            <a:extLst>
              <a:ext uri="{FF2B5EF4-FFF2-40B4-BE49-F238E27FC236}">
                <a16:creationId xmlns:a16="http://schemas.microsoft.com/office/drawing/2014/main" id="{DAB42B52-1923-4298-9273-8AA43221ADDF}"/>
              </a:ext>
            </a:extLst>
          </p:cNvPr>
          <p:cNvSpPr txBox="1">
            <a:spLocks noChangeArrowheads="1"/>
          </p:cNvSpPr>
          <p:nvPr/>
        </p:nvSpPr>
        <p:spPr bwMode="auto">
          <a:xfrm>
            <a:off x="2207568" y="129186"/>
            <a:ext cx="744836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pl-PL" altLang="pl-PL" sz="4400" b="1" dirty="0">
                <a:solidFill>
                  <a:schemeClr val="accent6"/>
                </a:solidFill>
                <a:latin typeface="+mn-lt"/>
              </a:rPr>
              <a:t>Plan szkolenia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zaokrąglony 3">
            <a:extLst>
              <a:ext uri="{FF2B5EF4-FFF2-40B4-BE49-F238E27FC236}">
                <a16:creationId xmlns:a16="http://schemas.microsoft.com/office/drawing/2014/main" id="{CEFB6322-DB1D-4850-93C3-22CA07194DAE}"/>
              </a:ext>
            </a:extLst>
          </p:cNvPr>
          <p:cNvSpPr/>
          <p:nvPr/>
        </p:nvSpPr>
        <p:spPr>
          <a:xfrm>
            <a:off x="730796" y="1196752"/>
            <a:ext cx="10730408" cy="4824536"/>
          </a:xfrm>
          <a:prstGeom prst="roundRect">
            <a:avLst>
              <a:gd name="adj" fmla="val 3684"/>
            </a:avLst>
          </a:prstGeom>
          <a:solidFill>
            <a:schemeClr val="accent6">
              <a:lumMod val="20000"/>
              <a:lumOff val="80000"/>
            </a:schemeClr>
          </a:solidFill>
          <a:ln/>
        </p:spPr>
        <p:style>
          <a:lnRef idx="3">
            <a:schemeClr val="lt1"/>
          </a:lnRef>
          <a:fillRef idx="1">
            <a:schemeClr val="accent6"/>
          </a:fillRef>
          <a:effectRef idx="1">
            <a:schemeClr val="accent6"/>
          </a:effectRef>
          <a:fontRef idx="minor">
            <a:schemeClr val="lt1"/>
          </a:fontRef>
        </p:style>
        <p:txBody>
          <a:bodyPr anchor="ctr"/>
          <a:lstStyle/>
          <a:p>
            <a:pPr lvl="1">
              <a:spcAft>
                <a:spcPts val="1800"/>
              </a:spcAft>
              <a:buSzPct val="100000"/>
              <a:defRPr/>
            </a:pPr>
            <a:endParaRPr lang="pl-PL" altLang="pl-PL" sz="2800" b="1" dirty="0">
              <a:solidFill>
                <a:schemeClr val="accent6">
                  <a:lumMod val="75000"/>
                </a:schemeClr>
              </a:solidFill>
            </a:endParaRPr>
          </a:p>
          <a:p>
            <a:pPr lvl="1" algn="ctr">
              <a:spcAft>
                <a:spcPts val="1800"/>
              </a:spcAft>
              <a:buSzPct val="100000"/>
              <a:defRPr/>
            </a:pPr>
            <a:endParaRPr lang="pl-PL" altLang="pl-PL" b="1" u="sng" dirty="0">
              <a:solidFill>
                <a:schemeClr val="accent6">
                  <a:lumMod val="75000"/>
                </a:schemeClr>
              </a:solidFill>
            </a:endParaRPr>
          </a:p>
          <a:p>
            <a:pPr lvl="1" algn="ctr">
              <a:spcAft>
                <a:spcPts val="1800"/>
              </a:spcAft>
              <a:buSzPct val="100000"/>
              <a:defRPr/>
            </a:pPr>
            <a:endParaRPr lang="pl-PL" altLang="pl-PL" b="1" u="sng" dirty="0">
              <a:solidFill>
                <a:schemeClr val="accent6">
                  <a:lumMod val="75000"/>
                </a:schemeClr>
              </a:solidFill>
            </a:endParaRPr>
          </a:p>
          <a:p>
            <a:pPr lvl="1" algn="ctr">
              <a:spcAft>
                <a:spcPts val="1800"/>
              </a:spcAft>
              <a:buSzPct val="100000"/>
              <a:defRPr/>
            </a:pPr>
            <a:r>
              <a:rPr lang="pl-PL" altLang="pl-PL" b="1" u="sng" dirty="0">
                <a:solidFill>
                  <a:schemeClr val="accent6">
                    <a:lumMod val="75000"/>
                  </a:schemeClr>
                </a:solidFill>
              </a:rPr>
              <a:t>Obowiązkowe:</a:t>
            </a:r>
          </a:p>
          <a:p>
            <a:pPr marL="742950" lvl="1" indent="-285750">
              <a:spcAft>
                <a:spcPts val="600"/>
              </a:spcAft>
              <a:buSzPct val="100000"/>
              <a:buFont typeface="Wingdings" panose="05000000000000000000" pitchFamily="2" charset="2"/>
              <a:buChar char="§"/>
              <a:defRPr/>
            </a:pPr>
            <a:r>
              <a:rPr lang="pl-PL" altLang="pl-PL" dirty="0">
                <a:solidFill>
                  <a:schemeClr val="accent6">
                    <a:lumMod val="75000"/>
                  </a:schemeClr>
                </a:solidFill>
                <a:latin typeface="+mj-lt"/>
              </a:rPr>
              <a:t>Dokumenty potwierdzające wysokość dochodu</a:t>
            </a:r>
          </a:p>
          <a:p>
            <a:pPr marL="742950" lvl="1" indent="-285750" algn="ctr">
              <a:spcAft>
                <a:spcPts val="600"/>
              </a:spcAft>
              <a:buSzPct val="100000"/>
              <a:defRPr/>
            </a:pPr>
            <a:r>
              <a:rPr lang="pl-PL" altLang="pl-PL" u="sng" dirty="0">
                <a:solidFill>
                  <a:schemeClr val="accent6">
                    <a:lumMod val="75000"/>
                  </a:schemeClr>
                </a:solidFill>
                <a:latin typeface="+mj-lt"/>
              </a:rPr>
              <a:t>Jeśli dotyczy:</a:t>
            </a:r>
          </a:p>
          <a:p>
            <a:pPr marL="742950" lvl="1" indent="-285750">
              <a:spcAft>
                <a:spcPts val="600"/>
              </a:spcAft>
              <a:buSzPct val="100000"/>
              <a:buFont typeface="Wingdings" panose="05000000000000000000" pitchFamily="2" charset="2"/>
              <a:buChar char="§"/>
              <a:defRPr/>
            </a:pPr>
            <a:r>
              <a:rPr lang="pl-PL" altLang="pl-PL" dirty="0">
                <a:solidFill>
                  <a:schemeClr val="accent6">
                    <a:lumMod val="75000"/>
                  </a:schemeClr>
                </a:solidFill>
                <a:latin typeface="+mj-lt"/>
                <a:ea typeface="Times New Roman" panose="02020603050405020304" pitchFamily="18" charset="0"/>
                <a:cs typeface="Times-Roman"/>
              </a:rPr>
              <a:t>Dokumenty potwierdzające prawo własności budynku, np. umowa sprzedaży w formie aktu notarialnego, jeżeli we wniosku nie podano informacji na temat numeru księgi wieczystej i numeru działki</a:t>
            </a:r>
            <a:endParaRPr lang="pl-PL" altLang="pl-PL" dirty="0">
              <a:solidFill>
                <a:schemeClr val="accent6">
                  <a:lumMod val="75000"/>
                </a:schemeClr>
              </a:solidFill>
              <a:latin typeface="+mj-lt"/>
              <a:ea typeface="Times New Roman" panose="02020603050405020304" pitchFamily="18" charset="0"/>
              <a:cs typeface="Times New Roman" panose="02020603050405020304" pitchFamily="18" charset="0"/>
            </a:endParaRPr>
          </a:p>
          <a:p>
            <a:pPr marL="742950" lvl="1" indent="-285750">
              <a:spcAft>
                <a:spcPts val="600"/>
              </a:spcAft>
              <a:buSzPct val="100000"/>
              <a:buFont typeface="Wingdings" panose="05000000000000000000" pitchFamily="2" charset="2"/>
              <a:buChar char="§"/>
              <a:defRPr/>
            </a:pPr>
            <a:r>
              <a:rPr lang="pl-PL" altLang="pl-PL" dirty="0">
                <a:solidFill>
                  <a:schemeClr val="accent6">
                    <a:lumMod val="75000"/>
                  </a:schemeClr>
                </a:solidFill>
                <a:latin typeface="+mj-lt"/>
                <a:cs typeface="Times New Roman" panose="02020603050405020304" pitchFamily="18" charset="0"/>
              </a:rPr>
              <a:t>Audyt energetyczny budynku, jeśli został wykonany i na jego podstawie przyjęto dane do wniosku</a:t>
            </a:r>
          </a:p>
          <a:p>
            <a:pPr marL="742950" lvl="1" indent="-285750">
              <a:spcAft>
                <a:spcPts val="600"/>
              </a:spcAft>
              <a:buSzPct val="100000"/>
              <a:buFont typeface="Wingdings" panose="05000000000000000000" pitchFamily="2" charset="2"/>
              <a:buChar char="§"/>
              <a:defRPr/>
            </a:pPr>
            <a:r>
              <a:rPr lang="pl-PL" altLang="pl-PL" dirty="0">
                <a:solidFill>
                  <a:schemeClr val="accent6">
                    <a:lumMod val="75000"/>
                  </a:schemeClr>
                </a:solidFill>
                <a:latin typeface="+mj-lt"/>
                <a:cs typeface="Times New Roman" panose="02020603050405020304" pitchFamily="18" charset="0"/>
              </a:rPr>
              <a:t>Oświadczenie i zgoda na przetwarzanie danych osobowych osób innych niż Wnioskodawca, jeśli Wnioskodawca ujawnia takie dane (ODO1)</a:t>
            </a:r>
          </a:p>
          <a:p>
            <a:pPr marL="742950" lvl="1" indent="-285750">
              <a:spcAft>
                <a:spcPts val="600"/>
              </a:spcAft>
              <a:buSzPct val="100000"/>
              <a:buFont typeface="Wingdings" panose="05000000000000000000" pitchFamily="2" charset="2"/>
              <a:buChar char="§"/>
              <a:defRPr/>
            </a:pPr>
            <a:r>
              <a:rPr lang="pl-PL" altLang="pl-PL" dirty="0">
                <a:solidFill>
                  <a:schemeClr val="accent6">
                    <a:lumMod val="75000"/>
                  </a:schemeClr>
                </a:solidFill>
                <a:latin typeface="+mj-lt"/>
                <a:cs typeface="Times New Roman" panose="02020603050405020304" pitchFamily="18" charset="0"/>
              </a:rPr>
              <a:t>Zgoda na przetwarzanie danych wrażliwych (ODO2)</a:t>
            </a:r>
          </a:p>
          <a:p>
            <a:pPr marL="742950" lvl="1" indent="-285750">
              <a:spcAft>
                <a:spcPts val="600"/>
              </a:spcAft>
              <a:buSzPct val="100000"/>
              <a:buFont typeface="Wingdings" panose="05000000000000000000" pitchFamily="2" charset="2"/>
              <a:buChar char="§"/>
              <a:defRPr/>
            </a:pPr>
            <a:r>
              <a:rPr lang="pl-PL" altLang="pl-PL" dirty="0">
                <a:solidFill>
                  <a:schemeClr val="accent6">
                    <a:lumMod val="75000"/>
                  </a:schemeClr>
                </a:solidFill>
                <a:latin typeface="+mj-lt"/>
                <a:cs typeface="Times New Roman" panose="02020603050405020304" pitchFamily="18" charset="0"/>
              </a:rPr>
              <a:t>Oświadczenie wnioskodawcy o dochodach innych niż dochody podlegające opodatkowaniu podatkiem dochodowym od osób fizycznych.</a:t>
            </a:r>
          </a:p>
          <a:p>
            <a:pPr marL="742950" lvl="1" indent="-285750">
              <a:spcAft>
                <a:spcPts val="600"/>
              </a:spcAft>
              <a:buSzPct val="100000"/>
              <a:buFont typeface="Wingdings" panose="05000000000000000000" pitchFamily="2" charset="2"/>
              <a:buChar char="§"/>
              <a:defRPr/>
            </a:pPr>
            <a:r>
              <a:rPr lang="pl-PL" altLang="pl-PL" dirty="0">
                <a:solidFill>
                  <a:schemeClr val="accent6">
                    <a:lumMod val="75000"/>
                  </a:schemeClr>
                </a:solidFill>
                <a:latin typeface="+mj-lt"/>
                <a:cs typeface="Times New Roman" panose="02020603050405020304" pitchFamily="18" charset="0"/>
              </a:rPr>
              <a:t>Oświadczenie wnioskodawcy o wielkości gospodarstwa rolnego.</a:t>
            </a:r>
          </a:p>
          <a:p>
            <a:pPr marL="742950" lvl="1" indent="-285750">
              <a:spcAft>
                <a:spcPts val="600"/>
              </a:spcAft>
              <a:buSzPct val="100000"/>
              <a:buFont typeface="Wingdings" panose="05000000000000000000" pitchFamily="2" charset="2"/>
              <a:buChar char="§"/>
              <a:defRPr/>
            </a:pPr>
            <a:endParaRPr lang="pl-PL" altLang="pl-PL" sz="2400" dirty="0">
              <a:solidFill>
                <a:schemeClr val="accent6">
                  <a:lumMod val="75000"/>
                </a:schemeClr>
              </a:solidFill>
              <a:latin typeface="+mj-lt"/>
              <a:cs typeface="Times New Roman" panose="02020603050405020304" pitchFamily="18" charset="0"/>
            </a:endParaRPr>
          </a:p>
          <a:p>
            <a:pPr lvl="1">
              <a:spcAft>
                <a:spcPts val="600"/>
              </a:spcAft>
              <a:buSzPct val="100000"/>
              <a:defRPr/>
            </a:pPr>
            <a:br>
              <a:rPr lang="pl-PL" altLang="pl-PL" sz="2000" dirty="0">
                <a:solidFill>
                  <a:srgbClr val="FF0000"/>
                </a:solidFill>
                <a:cs typeface="Times New Roman" panose="02020603050405020304" pitchFamily="18" charset="0"/>
              </a:rPr>
            </a:br>
            <a:endParaRPr lang="pl-PL" altLang="pl-PL" sz="2000" dirty="0">
              <a:solidFill>
                <a:srgbClr val="FF0000"/>
              </a:solidFill>
              <a:cs typeface="Times New Roman" panose="02020603050405020304" pitchFamily="18" charset="0"/>
            </a:endParaRPr>
          </a:p>
          <a:p>
            <a:pPr marL="742950" lvl="1" indent="-285750">
              <a:spcAft>
                <a:spcPts val="600"/>
              </a:spcAft>
              <a:buSzPct val="100000"/>
              <a:buFont typeface="Wingdings" panose="05000000000000000000" pitchFamily="2" charset="2"/>
              <a:buChar char="§"/>
              <a:defRPr/>
            </a:pPr>
            <a:endParaRPr lang="pl-PL" altLang="pl-PL" sz="2400" dirty="0">
              <a:solidFill>
                <a:schemeClr val="accent6">
                  <a:lumMod val="75000"/>
                </a:schemeClr>
              </a:solidFill>
              <a:latin typeface="+mj-lt"/>
              <a:cs typeface="Times New Roman" panose="02020603050405020304" pitchFamily="18" charset="0"/>
            </a:endParaRPr>
          </a:p>
        </p:txBody>
      </p:sp>
      <p:sp>
        <p:nvSpPr>
          <p:cNvPr id="4" name="Tytuł 7">
            <a:extLst>
              <a:ext uri="{FF2B5EF4-FFF2-40B4-BE49-F238E27FC236}">
                <a16:creationId xmlns:a16="http://schemas.microsoft.com/office/drawing/2014/main" id="{D5A0D2E1-72A7-4DE6-B023-884D6A387BB9}"/>
              </a:ext>
            </a:extLst>
          </p:cNvPr>
          <p:cNvSpPr txBox="1">
            <a:spLocks/>
          </p:cNvSpPr>
          <p:nvPr/>
        </p:nvSpPr>
        <p:spPr>
          <a:xfrm>
            <a:off x="881026" y="357166"/>
            <a:ext cx="8714184" cy="864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mn-lt"/>
                <a:ea typeface="+mj-ea"/>
                <a:cs typeface="+mj-cs"/>
              </a:defRPr>
            </a:lvl1pPr>
          </a:lstStyle>
          <a:p>
            <a:pPr fontAlgn="auto">
              <a:lnSpc>
                <a:spcPct val="100000"/>
              </a:lnSpc>
              <a:spcAft>
                <a:spcPts val="0"/>
              </a:spcAft>
            </a:pPr>
            <a:r>
              <a:rPr lang="pl-PL" sz="2400" kern="0" dirty="0"/>
              <a:t>Wykaz dokumentów dodatkowych</a:t>
            </a:r>
            <a:endParaRPr lang="pl-PL"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zaokrąglony 3">
            <a:extLst>
              <a:ext uri="{FF2B5EF4-FFF2-40B4-BE49-F238E27FC236}">
                <a16:creationId xmlns:a16="http://schemas.microsoft.com/office/drawing/2014/main" id="{61B1BFAC-BAC0-4C39-8D37-98ECB4C62DE3}"/>
              </a:ext>
            </a:extLst>
          </p:cNvPr>
          <p:cNvSpPr/>
          <p:nvPr/>
        </p:nvSpPr>
        <p:spPr>
          <a:xfrm>
            <a:off x="730796" y="1340768"/>
            <a:ext cx="10730408" cy="4392488"/>
          </a:xfrm>
          <a:prstGeom prst="roundRect">
            <a:avLst>
              <a:gd name="adj" fmla="val 3684"/>
            </a:avLst>
          </a:prstGeom>
          <a:solidFill>
            <a:schemeClr val="accent6">
              <a:lumMod val="20000"/>
              <a:lumOff val="80000"/>
            </a:schemeClr>
          </a:solidFill>
          <a:ln/>
        </p:spPr>
        <p:style>
          <a:lnRef idx="3">
            <a:schemeClr val="lt1"/>
          </a:lnRef>
          <a:fillRef idx="1">
            <a:schemeClr val="accent6"/>
          </a:fillRef>
          <a:effectRef idx="1">
            <a:schemeClr val="accent6"/>
          </a:effectRef>
          <a:fontRef idx="minor">
            <a:schemeClr val="lt1"/>
          </a:fontRef>
        </p:style>
        <p:txBody>
          <a:bodyPr anchor="ctr"/>
          <a:lstStyle/>
          <a:p>
            <a:pPr algn="ctr">
              <a:spcAft>
                <a:spcPts val="1200"/>
              </a:spcAft>
              <a:defRPr/>
            </a:pPr>
            <a:r>
              <a:rPr lang="pl-PL" sz="3600" b="1" dirty="0" err="1">
                <a:solidFill>
                  <a:srgbClr val="FF0000"/>
                </a:solidFill>
              </a:rPr>
              <a:t>WFOŚiGW</a:t>
            </a:r>
            <a:r>
              <a:rPr lang="pl-PL" sz="3600" b="1" dirty="0">
                <a:solidFill>
                  <a:srgbClr val="FF0000"/>
                </a:solidFill>
              </a:rPr>
              <a:t> dokonuje kontroli przedsięwzięć samodzielnie lub przez wskazane osoby.</a:t>
            </a:r>
          </a:p>
          <a:p>
            <a:pPr algn="ctr">
              <a:defRPr/>
            </a:pPr>
            <a:endParaRPr lang="pl-PL" sz="3600" b="1" dirty="0">
              <a:solidFill>
                <a:srgbClr val="FF0000"/>
              </a:solidFill>
            </a:endParaRPr>
          </a:p>
          <a:p>
            <a:pPr algn="ctr">
              <a:defRPr/>
            </a:pPr>
            <a:r>
              <a:rPr lang="pl-PL" sz="3600" b="1" dirty="0">
                <a:solidFill>
                  <a:srgbClr val="FF0000"/>
                </a:solidFill>
              </a:rPr>
              <a:t>Okres trwałości wynosi 3 lata </a:t>
            </a:r>
          </a:p>
          <a:p>
            <a:pPr algn="ctr">
              <a:defRPr/>
            </a:pPr>
            <a:r>
              <a:rPr lang="pl-PL" sz="3600" b="1" dirty="0">
                <a:solidFill>
                  <a:srgbClr val="FF0000"/>
                </a:solidFill>
              </a:rPr>
              <a:t>od zakończenia przedsięwzięcia.</a:t>
            </a:r>
          </a:p>
        </p:txBody>
      </p:sp>
      <p:sp>
        <p:nvSpPr>
          <p:cNvPr id="5" name="Tytuł 7">
            <a:extLst>
              <a:ext uri="{FF2B5EF4-FFF2-40B4-BE49-F238E27FC236}">
                <a16:creationId xmlns:a16="http://schemas.microsoft.com/office/drawing/2014/main" id="{FF55583A-46D3-4AEF-9C19-9709666802D7}"/>
              </a:ext>
            </a:extLst>
          </p:cNvPr>
          <p:cNvSpPr txBox="1">
            <a:spLocks/>
          </p:cNvSpPr>
          <p:nvPr/>
        </p:nvSpPr>
        <p:spPr>
          <a:xfrm>
            <a:off x="838200" y="188640"/>
            <a:ext cx="8714184" cy="864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mn-lt"/>
                <a:ea typeface="+mj-ea"/>
                <a:cs typeface="+mj-cs"/>
              </a:defRPr>
            </a:lvl1pPr>
          </a:lstStyle>
          <a:p>
            <a:pPr fontAlgn="auto">
              <a:lnSpc>
                <a:spcPct val="100000"/>
              </a:lnSpc>
              <a:spcAft>
                <a:spcPts val="0"/>
              </a:spcAft>
            </a:pPr>
            <a:r>
              <a:rPr lang="pl-PL" sz="2400" kern="0" dirty="0"/>
              <a:t>Kontrola dofinansowanej inwestycji </a:t>
            </a:r>
            <a:endParaRPr lang="pl-PL"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65E2DE-E8CD-4E43-B2A1-D4C9F3F16B6D}"/>
              </a:ext>
            </a:extLst>
          </p:cNvPr>
          <p:cNvSpPr>
            <a:spLocks noGrp="1"/>
          </p:cNvSpPr>
          <p:nvPr>
            <p:ph type="title"/>
          </p:nvPr>
        </p:nvSpPr>
        <p:spPr>
          <a:xfrm>
            <a:off x="2711451" y="1773239"/>
            <a:ext cx="6697663" cy="3311525"/>
          </a:xfrm>
        </p:spPr>
        <p:txBody>
          <a:bodyPr/>
          <a:lstStyle/>
          <a:p>
            <a:pPr algn="ctr">
              <a:defRPr/>
            </a:pPr>
            <a:r>
              <a:rPr lang="pl-PL" dirty="0"/>
              <a:t>Dziękuję za uwagę</a:t>
            </a:r>
          </a:p>
        </p:txBody>
      </p:sp>
      <p:sp>
        <p:nvSpPr>
          <p:cNvPr id="6" name="Prostokąt 5">
            <a:extLst>
              <a:ext uri="{FF2B5EF4-FFF2-40B4-BE49-F238E27FC236}">
                <a16:creationId xmlns:a16="http://schemas.microsoft.com/office/drawing/2014/main" id="{A1B0B0A4-1CFA-4C1E-A931-59FE43404D6E}"/>
              </a:ext>
            </a:extLst>
          </p:cNvPr>
          <p:cNvSpPr/>
          <p:nvPr/>
        </p:nvSpPr>
        <p:spPr>
          <a:xfrm>
            <a:off x="-48344" y="-99392"/>
            <a:ext cx="12288688" cy="6957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88AAC39A-95A1-43DF-9805-F0C7B641032D}"/>
              </a:ext>
            </a:extLst>
          </p:cNvPr>
          <p:cNvSpPr/>
          <p:nvPr/>
        </p:nvSpPr>
        <p:spPr>
          <a:xfrm>
            <a:off x="-27756" y="1372815"/>
            <a:ext cx="12288688" cy="316793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8" name="Prostokąt 2">
            <a:extLst>
              <a:ext uri="{FF2B5EF4-FFF2-40B4-BE49-F238E27FC236}">
                <a16:creationId xmlns:a16="http://schemas.microsoft.com/office/drawing/2014/main" id="{465E7ED9-C48E-4CC1-B647-83849277C86D}"/>
              </a:ext>
            </a:extLst>
          </p:cNvPr>
          <p:cNvSpPr>
            <a:spLocks noChangeArrowheads="1"/>
          </p:cNvSpPr>
          <p:nvPr/>
        </p:nvSpPr>
        <p:spPr bwMode="auto">
          <a:xfrm>
            <a:off x="1343839" y="1497885"/>
            <a:ext cx="9979422" cy="271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eaLnBrk="0" fontAlgn="base" hangingPunct="0">
              <a:spcBef>
                <a:spcPct val="0"/>
              </a:spcBef>
              <a:spcAft>
                <a:spcPct val="0"/>
              </a:spcAft>
              <a:defRPr>
                <a:solidFill>
                  <a:schemeClr val="tx1"/>
                </a:solidFill>
                <a:latin typeface="Arial" panose="020B0604020202020204" pitchFamily="34" charset="0"/>
              </a:defRPr>
            </a:lvl6pPr>
            <a:lvl7pPr marL="914400" eaLnBrk="0" fontAlgn="base" hangingPunct="0">
              <a:spcBef>
                <a:spcPct val="0"/>
              </a:spcBef>
              <a:spcAft>
                <a:spcPct val="0"/>
              </a:spcAft>
              <a:defRPr>
                <a:solidFill>
                  <a:schemeClr val="tx1"/>
                </a:solidFill>
                <a:latin typeface="Arial" panose="020B0604020202020204" pitchFamily="34" charset="0"/>
              </a:defRPr>
            </a:lvl7pPr>
            <a:lvl8pPr marL="1371600" eaLnBrk="0" fontAlgn="base" hangingPunct="0">
              <a:spcBef>
                <a:spcPct val="0"/>
              </a:spcBef>
              <a:spcAft>
                <a:spcPct val="0"/>
              </a:spcAft>
              <a:defRPr>
                <a:solidFill>
                  <a:schemeClr val="tx1"/>
                </a:solidFill>
                <a:latin typeface="Arial" panose="020B0604020202020204" pitchFamily="34" charset="0"/>
              </a:defRPr>
            </a:lvl8pPr>
            <a:lvl9pPr marL="1828800" eaLnBrk="0" fontAlgn="base" hangingPunct="0">
              <a:spcBef>
                <a:spcPct val="0"/>
              </a:spcBef>
              <a:spcAft>
                <a:spcPct val="0"/>
              </a:spcAft>
              <a:defRPr>
                <a:solidFill>
                  <a:schemeClr val="tx1"/>
                </a:solidFill>
                <a:latin typeface="Arial" panose="020B0604020202020204" pitchFamily="34" charset="0"/>
              </a:defRPr>
            </a:lvl9pPr>
          </a:lstStyle>
          <a:p>
            <a:pPr marL="0" lvl="4" algn="ctr" eaLnBrk="1" hangingPunct="1">
              <a:lnSpc>
                <a:spcPct val="150000"/>
              </a:lnSpc>
            </a:pPr>
            <a:r>
              <a:rPr lang="pl-PL" altLang="pl-PL" sz="6000" b="1" dirty="0">
                <a:solidFill>
                  <a:schemeClr val="bg1"/>
                </a:solidFill>
                <a:latin typeface="+mn-lt"/>
              </a:rPr>
              <a:t>Zakładanie konta </a:t>
            </a:r>
          </a:p>
          <a:p>
            <a:pPr marL="0" lvl="4" algn="ctr" eaLnBrk="1" hangingPunct="1">
              <a:lnSpc>
                <a:spcPct val="150000"/>
              </a:lnSpc>
            </a:pPr>
            <a:r>
              <a:rPr lang="pl-PL" altLang="pl-PL" sz="6000" b="1" dirty="0">
                <a:solidFill>
                  <a:schemeClr val="bg1"/>
                </a:solidFill>
                <a:latin typeface="+mn-lt"/>
              </a:rPr>
              <a:t>w Portalu Beneficjenta</a:t>
            </a:r>
          </a:p>
        </p:txBody>
      </p:sp>
      <p:grpSp>
        <p:nvGrpSpPr>
          <p:cNvPr id="9" name="Grupa 8">
            <a:extLst>
              <a:ext uri="{FF2B5EF4-FFF2-40B4-BE49-F238E27FC236}">
                <a16:creationId xmlns:a16="http://schemas.microsoft.com/office/drawing/2014/main" id="{D8E2152A-BF59-4991-9267-743C31CD9D41}"/>
              </a:ext>
            </a:extLst>
          </p:cNvPr>
          <p:cNvGrpSpPr/>
          <p:nvPr/>
        </p:nvGrpSpPr>
        <p:grpSpPr>
          <a:xfrm>
            <a:off x="1487488" y="5228357"/>
            <a:ext cx="9217024" cy="815699"/>
            <a:chOff x="3091899" y="5885994"/>
            <a:chExt cx="8384053" cy="741982"/>
          </a:xfrm>
        </p:grpSpPr>
        <p:pic>
          <p:nvPicPr>
            <p:cNvPr id="10" name="Obraz 7">
              <a:extLst>
                <a:ext uri="{FF2B5EF4-FFF2-40B4-BE49-F238E27FC236}">
                  <a16:creationId xmlns:a16="http://schemas.microsoft.com/office/drawing/2014/main" id="{17D812FA-F012-422D-B09C-96E64832681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5844" y="5917965"/>
              <a:ext cx="704163" cy="67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9">
              <a:extLst>
                <a:ext uri="{FF2B5EF4-FFF2-40B4-BE49-F238E27FC236}">
                  <a16:creationId xmlns:a16="http://schemas.microsoft.com/office/drawing/2014/main" id="{2E147ACB-DF75-44E6-B96D-012627C0D89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7257" y="5885994"/>
              <a:ext cx="1312876" cy="74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8">
              <a:extLst>
                <a:ext uri="{FF2B5EF4-FFF2-40B4-BE49-F238E27FC236}">
                  <a16:creationId xmlns:a16="http://schemas.microsoft.com/office/drawing/2014/main" id="{C2DC2BFB-58D1-4F92-8696-CB2A241290A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3872" y="5958031"/>
              <a:ext cx="1404723" cy="66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az 12">
              <a:extLst>
                <a:ext uri="{FF2B5EF4-FFF2-40B4-BE49-F238E27FC236}">
                  <a16:creationId xmlns:a16="http://schemas.microsoft.com/office/drawing/2014/main" id="{72D9447D-44CC-4878-97AD-6BBA5BE775AE}"/>
                </a:ext>
              </a:extLst>
            </p:cNvPr>
            <p:cNvPicPr>
              <a:picLocks noChangeAspect="1"/>
            </p:cNvPicPr>
            <p:nvPr/>
          </p:nvPicPr>
          <p:blipFill>
            <a:blip r:embed="rId6" cstate="print"/>
            <a:stretch>
              <a:fillRect/>
            </a:stretch>
          </p:blipFill>
          <p:spPr>
            <a:xfrm>
              <a:off x="9707383" y="5910841"/>
              <a:ext cx="1768569" cy="692290"/>
            </a:xfrm>
            <a:prstGeom prst="rect">
              <a:avLst/>
            </a:prstGeom>
          </p:spPr>
        </p:pic>
        <p:pic>
          <p:nvPicPr>
            <p:cNvPr id="14" name="Obraz 13">
              <a:extLst>
                <a:ext uri="{FF2B5EF4-FFF2-40B4-BE49-F238E27FC236}">
                  <a16:creationId xmlns:a16="http://schemas.microsoft.com/office/drawing/2014/main" id="{E3112703-B07E-4471-A413-B536948E86FF}"/>
                </a:ext>
              </a:extLst>
            </p:cNvPr>
            <p:cNvPicPr>
              <a:picLocks noChangeAspect="1"/>
            </p:cNvPicPr>
            <p:nvPr/>
          </p:nvPicPr>
          <p:blipFill>
            <a:blip r:embed="rId7" cstate="print"/>
            <a:stretch>
              <a:fillRect/>
            </a:stretch>
          </p:blipFill>
          <p:spPr>
            <a:xfrm>
              <a:off x="3091899" y="6071016"/>
              <a:ext cx="1404723" cy="486855"/>
            </a:xfrm>
            <a:prstGeom prst="rect">
              <a:avLst/>
            </a:prstGeom>
          </p:spPr>
        </p:pic>
      </p:gr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E1BF69-44F3-427E-8F1E-3943DC6CC52E}"/>
              </a:ext>
            </a:extLst>
          </p:cNvPr>
          <p:cNvSpPr>
            <a:spLocks noGrp="1"/>
          </p:cNvSpPr>
          <p:nvPr>
            <p:ph type="title"/>
          </p:nvPr>
        </p:nvSpPr>
        <p:spPr/>
        <p:txBody>
          <a:bodyPr/>
          <a:lstStyle/>
          <a:p>
            <a:r>
              <a:rPr lang="pl-PL" dirty="0"/>
              <a:t>Portal Beneficjenta</a:t>
            </a:r>
          </a:p>
        </p:txBody>
      </p:sp>
      <p:sp>
        <p:nvSpPr>
          <p:cNvPr id="5" name="Prostokąt 4">
            <a:extLst>
              <a:ext uri="{FF2B5EF4-FFF2-40B4-BE49-F238E27FC236}">
                <a16:creationId xmlns:a16="http://schemas.microsoft.com/office/drawing/2014/main" id="{4066CE01-9C79-4AA9-B749-D72AFA9B1E3A}"/>
              </a:ext>
            </a:extLst>
          </p:cNvPr>
          <p:cNvSpPr/>
          <p:nvPr/>
        </p:nvSpPr>
        <p:spPr>
          <a:xfrm>
            <a:off x="24954" y="2060848"/>
            <a:ext cx="4846910" cy="2736304"/>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l-PL" sz="5400" dirty="0"/>
              <a:t>www.wfosigw.pl</a:t>
            </a:r>
          </a:p>
        </p:txBody>
      </p:sp>
      <p:pic>
        <p:nvPicPr>
          <p:cNvPr id="6" name="Obraz 5">
            <a:extLst>
              <a:ext uri="{FF2B5EF4-FFF2-40B4-BE49-F238E27FC236}">
                <a16:creationId xmlns:a16="http://schemas.microsoft.com/office/drawing/2014/main" id="{800E1D07-3769-4156-B84A-AA8AEFDB54AC}"/>
              </a:ext>
            </a:extLst>
          </p:cNvPr>
          <p:cNvPicPr>
            <a:picLocks noChangeAspect="1"/>
          </p:cNvPicPr>
          <p:nvPr/>
        </p:nvPicPr>
        <p:blipFill>
          <a:blip r:embed="rId3"/>
          <a:stretch>
            <a:fillRect/>
          </a:stretch>
        </p:blipFill>
        <p:spPr>
          <a:xfrm>
            <a:off x="5078932" y="1625516"/>
            <a:ext cx="6786663" cy="3606967"/>
          </a:xfrm>
          <a:prstGeom prst="rect">
            <a:avLst/>
          </a:prstGeom>
        </p:spPr>
      </p:pic>
    </p:spTree>
    <p:extLst>
      <p:ext uri="{BB962C8B-B14F-4D97-AF65-F5344CB8AC3E}">
        <p14:creationId xmlns:p14="http://schemas.microsoft.com/office/powerpoint/2010/main" val="3313190016"/>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818328-BA65-4696-B0F0-9CDEF771CFFE}"/>
              </a:ext>
            </a:extLst>
          </p:cNvPr>
          <p:cNvSpPr>
            <a:spLocks noGrp="1"/>
          </p:cNvSpPr>
          <p:nvPr>
            <p:ph type="title"/>
          </p:nvPr>
        </p:nvSpPr>
        <p:spPr/>
        <p:txBody>
          <a:bodyPr/>
          <a:lstStyle/>
          <a:p>
            <a:r>
              <a:rPr lang="pl-PL" dirty="0"/>
              <a:t>Portal Beneficjenta</a:t>
            </a:r>
          </a:p>
        </p:txBody>
      </p:sp>
      <p:pic>
        <p:nvPicPr>
          <p:cNvPr id="4" name="Obraz 3">
            <a:extLst>
              <a:ext uri="{FF2B5EF4-FFF2-40B4-BE49-F238E27FC236}">
                <a16:creationId xmlns:a16="http://schemas.microsoft.com/office/drawing/2014/main" id="{122E7796-4D62-454A-97D8-D020CDAD8C35}"/>
              </a:ext>
            </a:extLst>
          </p:cNvPr>
          <p:cNvPicPr>
            <a:picLocks noChangeAspect="1"/>
          </p:cNvPicPr>
          <p:nvPr/>
        </p:nvPicPr>
        <p:blipFill>
          <a:blip r:embed="rId2"/>
          <a:stretch>
            <a:fillRect/>
          </a:stretch>
        </p:blipFill>
        <p:spPr>
          <a:xfrm>
            <a:off x="1759216" y="1301896"/>
            <a:ext cx="8673567" cy="4603858"/>
          </a:xfrm>
          <a:prstGeom prst="rect">
            <a:avLst/>
          </a:prstGeom>
        </p:spPr>
      </p:pic>
    </p:spTree>
    <p:extLst>
      <p:ext uri="{BB962C8B-B14F-4D97-AF65-F5344CB8AC3E}">
        <p14:creationId xmlns:p14="http://schemas.microsoft.com/office/powerpoint/2010/main" val="1631737328"/>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65E2DE-E8CD-4E43-B2A1-D4C9F3F16B6D}"/>
              </a:ext>
            </a:extLst>
          </p:cNvPr>
          <p:cNvSpPr>
            <a:spLocks noGrp="1"/>
          </p:cNvSpPr>
          <p:nvPr>
            <p:ph type="title"/>
          </p:nvPr>
        </p:nvSpPr>
        <p:spPr>
          <a:xfrm>
            <a:off x="2711451" y="1773239"/>
            <a:ext cx="6697663" cy="3311525"/>
          </a:xfrm>
        </p:spPr>
        <p:txBody>
          <a:bodyPr/>
          <a:lstStyle/>
          <a:p>
            <a:pPr algn="ctr">
              <a:defRPr/>
            </a:pPr>
            <a:r>
              <a:rPr lang="pl-PL" dirty="0"/>
              <a:t>Dziękuję za uwagę</a:t>
            </a:r>
          </a:p>
        </p:txBody>
      </p:sp>
      <p:sp>
        <p:nvSpPr>
          <p:cNvPr id="6" name="Prostokąt 5">
            <a:extLst>
              <a:ext uri="{FF2B5EF4-FFF2-40B4-BE49-F238E27FC236}">
                <a16:creationId xmlns:a16="http://schemas.microsoft.com/office/drawing/2014/main" id="{A1B0B0A4-1CFA-4C1E-A931-59FE43404D6E}"/>
              </a:ext>
            </a:extLst>
          </p:cNvPr>
          <p:cNvSpPr/>
          <p:nvPr/>
        </p:nvSpPr>
        <p:spPr>
          <a:xfrm>
            <a:off x="-48344" y="-99392"/>
            <a:ext cx="12288688" cy="6957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88AAC39A-95A1-43DF-9805-F0C7B641032D}"/>
              </a:ext>
            </a:extLst>
          </p:cNvPr>
          <p:cNvSpPr/>
          <p:nvPr/>
        </p:nvSpPr>
        <p:spPr>
          <a:xfrm>
            <a:off x="-27756" y="1372815"/>
            <a:ext cx="12288688" cy="316793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8" name="Prostokąt 2">
            <a:extLst>
              <a:ext uri="{FF2B5EF4-FFF2-40B4-BE49-F238E27FC236}">
                <a16:creationId xmlns:a16="http://schemas.microsoft.com/office/drawing/2014/main" id="{465E7ED9-C48E-4CC1-B647-83849277C86D}"/>
              </a:ext>
            </a:extLst>
          </p:cNvPr>
          <p:cNvSpPr>
            <a:spLocks noChangeArrowheads="1"/>
          </p:cNvSpPr>
          <p:nvPr/>
        </p:nvSpPr>
        <p:spPr bwMode="auto">
          <a:xfrm>
            <a:off x="1343839" y="1497885"/>
            <a:ext cx="9979422" cy="271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eaLnBrk="0" fontAlgn="base" hangingPunct="0">
              <a:spcBef>
                <a:spcPct val="0"/>
              </a:spcBef>
              <a:spcAft>
                <a:spcPct val="0"/>
              </a:spcAft>
              <a:defRPr>
                <a:solidFill>
                  <a:schemeClr val="tx1"/>
                </a:solidFill>
                <a:latin typeface="Arial" panose="020B0604020202020204" pitchFamily="34" charset="0"/>
              </a:defRPr>
            </a:lvl6pPr>
            <a:lvl7pPr marL="914400" eaLnBrk="0" fontAlgn="base" hangingPunct="0">
              <a:spcBef>
                <a:spcPct val="0"/>
              </a:spcBef>
              <a:spcAft>
                <a:spcPct val="0"/>
              </a:spcAft>
              <a:defRPr>
                <a:solidFill>
                  <a:schemeClr val="tx1"/>
                </a:solidFill>
                <a:latin typeface="Arial" panose="020B0604020202020204" pitchFamily="34" charset="0"/>
              </a:defRPr>
            </a:lvl7pPr>
            <a:lvl8pPr marL="1371600" eaLnBrk="0" fontAlgn="base" hangingPunct="0">
              <a:spcBef>
                <a:spcPct val="0"/>
              </a:spcBef>
              <a:spcAft>
                <a:spcPct val="0"/>
              </a:spcAft>
              <a:defRPr>
                <a:solidFill>
                  <a:schemeClr val="tx1"/>
                </a:solidFill>
                <a:latin typeface="Arial" panose="020B0604020202020204" pitchFamily="34" charset="0"/>
              </a:defRPr>
            </a:lvl8pPr>
            <a:lvl9pPr marL="1828800" eaLnBrk="0" fontAlgn="base" hangingPunct="0">
              <a:spcBef>
                <a:spcPct val="0"/>
              </a:spcBef>
              <a:spcAft>
                <a:spcPct val="0"/>
              </a:spcAft>
              <a:defRPr>
                <a:solidFill>
                  <a:schemeClr val="tx1"/>
                </a:solidFill>
                <a:latin typeface="Arial" panose="020B0604020202020204" pitchFamily="34" charset="0"/>
              </a:defRPr>
            </a:lvl9pPr>
          </a:lstStyle>
          <a:p>
            <a:pPr marL="0" lvl="4" algn="ctr" eaLnBrk="1" hangingPunct="1">
              <a:lnSpc>
                <a:spcPct val="150000"/>
              </a:lnSpc>
            </a:pPr>
            <a:r>
              <a:rPr lang="pl-PL" altLang="pl-PL" sz="6000" b="1" dirty="0">
                <a:solidFill>
                  <a:schemeClr val="bg1"/>
                </a:solidFill>
                <a:latin typeface="+mn-lt"/>
              </a:rPr>
              <a:t>Wypełnianie wniosku </a:t>
            </a:r>
            <a:br>
              <a:rPr lang="pl-PL" altLang="pl-PL" sz="6000" b="1" dirty="0">
                <a:solidFill>
                  <a:schemeClr val="bg1"/>
                </a:solidFill>
                <a:latin typeface="+mn-lt"/>
              </a:rPr>
            </a:br>
            <a:r>
              <a:rPr lang="pl-PL" altLang="pl-PL" sz="6000" b="1" dirty="0">
                <a:solidFill>
                  <a:schemeClr val="bg1"/>
                </a:solidFill>
                <a:latin typeface="+mn-lt"/>
              </a:rPr>
              <a:t>o dofinansowanie</a:t>
            </a:r>
          </a:p>
        </p:txBody>
      </p:sp>
      <p:grpSp>
        <p:nvGrpSpPr>
          <p:cNvPr id="9" name="Grupa 8">
            <a:extLst>
              <a:ext uri="{FF2B5EF4-FFF2-40B4-BE49-F238E27FC236}">
                <a16:creationId xmlns:a16="http://schemas.microsoft.com/office/drawing/2014/main" id="{D8E2152A-BF59-4991-9267-743C31CD9D41}"/>
              </a:ext>
            </a:extLst>
          </p:cNvPr>
          <p:cNvGrpSpPr/>
          <p:nvPr/>
        </p:nvGrpSpPr>
        <p:grpSpPr>
          <a:xfrm>
            <a:off x="1487488" y="5228357"/>
            <a:ext cx="9217024" cy="815699"/>
            <a:chOff x="3091899" y="5885994"/>
            <a:chExt cx="8384053" cy="741982"/>
          </a:xfrm>
        </p:grpSpPr>
        <p:pic>
          <p:nvPicPr>
            <p:cNvPr id="10" name="Obraz 7">
              <a:extLst>
                <a:ext uri="{FF2B5EF4-FFF2-40B4-BE49-F238E27FC236}">
                  <a16:creationId xmlns:a16="http://schemas.microsoft.com/office/drawing/2014/main" id="{17D812FA-F012-422D-B09C-96E64832681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5844" y="5917965"/>
              <a:ext cx="704163" cy="67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9">
              <a:extLst>
                <a:ext uri="{FF2B5EF4-FFF2-40B4-BE49-F238E27FC236}">
                  <a16:creationId xmlns:a16="http://schemas.microsoft.com/office/drawing/2014/main" id="{2E147ACB-DF75-44E6-B96D-012627C0D89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7257" y="5885994"/>
              <a:ext cx="1312876" cy="74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8">
              <a:extLst>
                <a:ext uri="{FF2B5EF4-FFF2-40B4-BE49-F238E27FC236}">
                  <a16:creationId xmlns:a16="http://schemas.microsoft.com/office/drawing/2014/main" id="{C2DC2BFB-58D1-4F92-8696-CB2A241290A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3872" y="5958031"/>
              <a:ext cx="1404723" cy="66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az 12">
              <a:extLst>
                <a:ext uri="{FF2B5EF4-FFF2-40B4-BE49-F238E27FC236}">
                  <a16:creationId xmlns:a16="http://schemas.microsoft.com/office/drawing/2014/main" id="{72D9447D-44CC-4878-97AD-6BBA5BE775AE}"/>
                </a:ext>
              </a:extLst>
            </p:cNvPr>
            <p:cNvPicPr>
              <a:picLocks noChangeAspect="1"/>
            </p:cNvPicPr>
            <p:nvPr/>
          </p:nvPicPr>
          <p:blipFill>
            <a:blip r:embed="rId6" cstate="print"/>
            <a:stretch>
              <a:fillRect/>
            </a:stretch>
          </p:blipFill>
          <p:spPr>
            <a:xfrm>
              <a:off x="9707383" y="5910841"/>
              <a:ext cx="1768569" cy="692290"/>
            </a:xfrm>
            <a:prstGeom prst="rect">
              <a:avLst/>
            </a:prstGeom>
          </p:spPr>
        </p:pic>
        <p:pic>
          <p:nvPicPr>
            <p:cNvPr id="14" name="Obraz 13">
              <a:extLst>
                <a:ext uri="{FF2B5EF4-FFF2-40B4-BE49-F238E27FC236}">
                  <a16:creationId xmlns:a16="http://schemas.microsoft.com/office/drawing/2014/main" id="{E3112703-B07E-4471-A413-B536948E86FF}"/>
                </a:ext>
              </a:extLst>
            </p:cNvPr>
            <p:cNvPicPr>
              <a:picLocks noChangeAspect="1"/>
            </p:cNvPicPr>
            <p:nvPr/>
          </p:nvPicPr>
          <p:blipFill>
            <a:blip r:embed="rId7" cstate="print"/>
            <a:stretch>
              <a:fillRect/>
            </a:stretch>
          </p:blipFill>
          <p:spPr>
            <a:xfrm>
              <a:off x="3091899" y="6071016"/>
              <a:ext cx="1404723" cy="486855"/>
            </a:xfrm>
            <a:prstGeom prst="rect">
              <a:avLst/>
            </a:prstGeom>
          </p:spPr>
        </p:pic>
      </p:grpSp>
    </p:spTree>
    <p:extLst>
      <p:ext uri="{BB962C8B-B14F-4D97-AF65-F5344CB8AC3E}">
        <p14:creationId xmlns:p14="http://schemas.microsoft.com/office/powerpoint/2010/main" val="126575685"/>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241B19-3709-400E-AA28-440B9AAD86E3}"/>
              </a:ext>
            </a:extLst>
          </p:cNvPr>
          <p:cNvSpPr>
            <a:spLocks noGrp="1"/>
          </p:cNvSpPr>
          <p:nvPr>
            <p:ph type="title"/>
          </p:nvPr>
        </p:nvSpPr>
        <p:spPr/>
        <p:txBody>
          <a:bodyPr/>
          <a:lstStyle/>
          <a:p>
            <a:r>
              <a:rPr lang="pl-PL" dirty="0"/>
              <a:t>Wniosek o dofinansowanie</a:t>
            </a:r>
          </a:p>
        </p:txBody>
      </p:sp>
      <p:pic>
        <p:nvPicPr>
          <p:cNvPr id="3" name="Obraz 2">
            <a:extLst>
              <a:ext uri="{FF2B5EF4-FFF2-40B4-BE49-F238E27FC236}">
                <a16:creationId xmlns:a16="http://schemas.microsoft.com/office/drawing/2014/main" id="{40218C4B-87DF-440E-88EC-F85AF3649995}"/>
              </a:ext>
            </a:extLst>
          </p:cNvPr>
          <p:cNvPicPr>
            <a:picLocks noChangeAspect="1"/>
          </p:cNvPicPr>
          <p:nvPr/>
        </p:nvPicPr>
        <p:blipFill>
          <a:blip r:embed="rId2"/>
          <a:stretch>
            <a:fillRect/>
          </a:stretch>
        </p:blipFill>
        <p:spPr>
          <a:xfrm>
            <a:off x="1199456" y="1294256"/>
            <a:ext cx="8784976" cy="4708541"/>
          </a:xfrm>
          <a:prstGeom prst="rect">
            <a:avLst/>
          </a:prstGeom>
        </p:spPr>
      </p:pic>
    </p:spTree>
    <p:extLst>
      <p:ext uri="{BB962C8B-B14F-4D97-AF65-F5344CB8AC3E}">
        <p14:creationId xmlns:p14="http://schemas.microsoft.com/office/powerpoint/2010/main" val="3531050102"/>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0D929F-43E5-48E5-ACDF-B33E5D7F20E6}"/>
              </a:ext>
            </a:extLst>
          </p:cNvPr>
          <p:cNvSpPr>
            <a:spLocks noGrp="1"/>
          </p:cNvSpPr>
          <p:nvPr>
            <p:ph type="title"/>
          </p:nvPr>
        </p:nvSpPr>
        <p:spPr/>
        <p:txBody>
          <a:bodyPr/>
          <a:lstStyle/>
          <a:p>
            <a:r>
              <a:rPr lang="pl-PL" dirty="0"/>
              <a:t>Wniosek o dofinansowanie</a:t>
            </a:r>
          </a:p>
        </p:txBody>
      </p:sp>
      <p:pic>
        <p:nvPicPr>
          <p:cNvPr id="3" name="Obraz 2">
            <a:extLst>
              <a:ext uri="{FF2B5EF4-FFF2-40B4-BE49-F238E27FC236}">
                <a16:creationId xmlns:a16="http://schemas.microsoft.com/office/drawing/2014/main" id="{DE32F7EC-DB53-4D6E-9671-746D95A36502}"/>
              </a:ext>
            </a:extLst>
          </p:cNvPr>
          <p:cNvPicPr>
            <a:picLocks noChangeAspect="1"/>
          </p:cNvPicPr>
          <p:nvPr/>
        </p:nvPicPr>
        <p:blipFill>
          <a:blip r:embed="rId2"/>
          <a:stretch>
            <a:fillRect/>
          </a:stretch>
        </p:blipFill>
        <p:spPr>
          <a:xfrm>
            <a:off x="1787860" y="1301896"/>
            <a:ext cx="8616280" cy="4603736"/>
          </a:xfrm>
          <a:prstGeom prst="rect">
            <a:avLst/>
          </a:prstGeom>
        </p:spPr>
      </p:pic>
    </p:spTree>
    <p:extLst>
      <p:ext uri="{BB962C8B-B14F-4D97-AF65-F5344CB8AC3E}">
        <p14:creationId xmlns:p14="http://schemas.microsoft.com/office/powerpoint/2010/main" val="217214450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BB8E49-C28C-4FDF-B065-142022273C70}"/>
              </a:ext>
            </a:extLst>
          </p:cNvPr>
          <p:cNvSpPr>
            <a:spLocks noGrp="1"/>
          </p:cNvSpPr>
          <p:nvPr>
            <p:ph type="title"/>
          </p:nvPr>
        </p:nvSpPr>
        <p:spPr/>
        <p:txBody>
          <a:bodyPr/>
          <a:lstStyle/>
          <a:p>
            <a:r>
              <a:rPr lang="pl-PL" dirty="0"/>
              <a:t>Wniosek o dofinansowanie</a:t>
            </a:r>
          </a:p>
        </p:txBody>
      </p:sp>
      <p:pic>
        <p:nvPicPr>
          <p:cNvPr id="3" name="Obraz 2">
            <a:extLst>
              <a:ext uri="{FF2B5EF4-FFF2-40B4-BE49-F238E27FC236}">
                <a16:creationId xmlns:a16="http://schemas.microsoft.com/office/drawing/2014/main" id="{8AA2109B-F45E-45C5-9D4D-153C4F8CD254}"/>
              </a:ext>
            </a:extLst>
          </p:cNvPr>
          <p:cNvPicPr>
            <a:picLocks noChangeAspect="1"/>
          </p:cNvPicPr>
          <p:nvPr/>
        </p:nvPicPr>
        <p:blipFill>
          <a:blip r:embed="rId2"/>
          <a:stretch>
            <a:fillRect/>
          </a:stretch>
        </p:blipFill>
        <p:spPr>
          <a:xfrm>
            <a:off x="1895872" y="1263796"/>
            <a:ext cx="8400256" cy="4638178"/>
          </a:xfrm>
          <a:prstGeom prst="rect">
            <a:avLst/>
          </a:prstGeom>
        </p:spPr>
      </p:pic>
    </p:spTree>
    <p:extLst>
      <p:ext uri="{BB962C8B-B14F-4D97-AF65-F5344CB8AC3E}">
        <p14:creationId xmlns:p14="http://schemas.microsoft.com/office/powerpoint/2010/main" val="274345004"/>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65E2DE-E8CD-4E43-B2A1-D4C9F3F16B6D}"/>
              </a:ext>
            </a:extLst>
          </p:cNvPr>
          <p:cNvSpPr>
            <a:spLocks noGrp="1"/>
          </p:cNvSpPr>
          <p:nvPr>
            <p:ph type="title"/>
          </p:nvPr>
        </p:nvSpPr>
        <p:spPr>
          <a:xfrm>
            <a:off x="2711451" y="1773239"/>
            <a:ext cx="6697663" cy="3311525"/>
          </a:xfrm>
        </p:spPr>
        <p:txBody>
          <a:bodyPr/>
          <a:lstStyle/>
          <a:p>
            <a:pPr algn="ctr">
              <a:defRPr/>
            </a:pPr>
            <a:r>
              <a:rPr lang="pl-PL" dirty="0"/>
              <a:t>Dziękuję za uwagę</a:t>
            </a:r>
          </a:p>
        </p:txBody>
      </p:sp>
      <p:sp>
        <p:nvSpPr>
          <p:cNvPr id="6" name="Prostokąt 5">
            <a:extLst>
              <a:ext uri="{FF2B5EF4-FFF2-40B4-BE49-F238E27FC236}">
                <a16:creationId xmlns:a16="http://schemas.microsoft.com/office/drawing/2014/main" id="{A1B0B0A4-1CFA-4C1E-A931-59FE43404D6E}"/>
              </a:ext>
            </a:extLst>
          </p:cNvPr>
          <p:cNvSpPr/>
          <p:nvPr/>
        </p:nvSpPr>
        <p:spPr>
          <a:xfrm>
            <a:off x="-48344" y="-99392"/>
            <a:ext cx="12288688" cy="6957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88AAC39A-95A1-43DF-9805-F0C7B641032D}"/>
              </a:ext>
            </a:extLst>
          </p:cNvPr>
          <p:cNvSpPr/>
          <p:nvPr/>
        </p:nvSpPr>
        <p:spPr>
          <a:xfrm>
            <a:off x="0" y="-173499"/>
            <a:ext cx="12288688" cy="530755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8" name="Prostokąt 2">
            <a:extLst>
              <a:ext uri="{FF2B5EF4-FFF2-40B4-BE49-F238E27FC236}">
                <a16:creationId xmlns:a16="http://schemas.microsoft.com/office/drawing/2014/main" id="{465E7ED9-C48E-4CC1-B647-83849277C86D}"/>
              </a:ext>
            </a:extLst>
          </p:cNvPr>
          <p:cNvSpPr>
            <a:spLocks noChangeArrowheads="1"/>
          </p:cNvSpPr>
          <p:nvPr/>
        </p:nvSpPr>
        <p:spPr bwMode="auto">
          <a:xfrm>
            <a:off x="1343839" y="70994"/>
            <a:ext cx="9979422" cy="410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eaLnBrk="0" fontAlgn="base" hangingPunct="0">
              <a:spcBef>
                <a:spcPct val="0"/>
              </a:spcBef>
              <a:spcAft>
                <a:spcPct val="0"/>
              </a:spcAft>
              <a:defRPr>
                <a:solidFill>
                  <a:schemeClr val="tx1"/>
                </a:solidFill>
                <a:latin typeface="Arial" panose="020B0604020202020204" pitchFamily="34" charset="0"/>
              </a:defRPr>
            </a:lvl6pPr>
            <a:lvl7pPr marL="914400" eaLnBrk="0" fontAlgn="base" hangingPunct="0">
              <a:spcBef>
                <a:spcPct val="0"/>
              </a:spcBef>
              <a:spcAft>
                <a:spcPct val="0"/>
              </a:spcAft>
              <a:defRPr>
                <a:solidFill>
                  <a:schemeClr val="tx1"/>
                </a:solidFill>
                <a:latin typeface="Arial" panose="020B0604020202020204" pitchFamily="34" charset="0"/>
              </a:defRPr>
            </a:lvl7pPr>
            <a:lvl8pPr marL="1371600" eaLnBrk="0" fontAlgn="base" hangingPunct="0">
              <a:spcBef>
                <a:spcPct val="0"/>
              </a:spcBef>
              <a:spcAft>
                <a:spcPct val="0"/>
              </a:spcAft>
              <a:defRPr>
                <a:solidFill>
                  <a:schemeClr val="tx1"/>
                </a:solidFill>
                <a:latin typeface="Arial" panose="020B0604020202020204" pitchFamily="34" charset="0"/>
              </a:defRPr>
            </a:lvl8pPr>
            <a:lvl9pPr marL="1828800" eaLnBrk="0" fontAlgn="base" hangingPunct="0">
              <a:spcBef>
                <a:spcPct val="0"/>
              </a:spcBef>
              <a:spcAft>
                <a:spcPct val="0"/>
              </a:spcAft>
              <a:defRPr>
                <a:solidFill>
                  <a:schemeClr val="tx1"/>
                </a:solidFill>
                <a:latin typeface="Arial" panose="020B0604020202020204" pitchFamily="34" charset="0"/>
              </a:defRPr>
            </a:lvl9pPr>
          </a:lstStyle>
          <a:p>
            <a:pPr marL="0" lvl="4" algn="ctr" eaLnBrk="1" hangingPunct="1">
              <a:lnSpc>
                <a:spcPct val="150000"/>
              </a:lnSpc>
            </a:pPr>
            <a:r>
              <a:rPr lang="pl-PL" altLang="pl-PL" sz="6000" b="1" dirty="0">
                <a:solidFill>
                  <a:schemeClr val="bg1"/>
                </a:solidFill>
                <a:latin typeface="+mn-lt"/>
              </a:rPr>
              <a:t>Pytania i wątpliwości ?</a:t>
            </a:r>
          </a:p>
          <a:p>
            <a:pPr marL="0" lvl="4" algn="ctr" eaLnBrk="1" hangingPunct="1">
              <a:lnSpc>
                <a:spcPct val="150000"/>
              </a:lnSpc>
            </a:pPr>
            <a:r>
              <a:rPr lang="pl-PL" altLang="pl-PL" sz="6000" b="1" dirty="0">
                <a:solidFill>
                  <a:schemeClr val="bg1"/>
                </a:solidFill>
                <a:latin typeface="+mn-lt"/>
              </a:rPr>
              <a:t>fundusze@zabiawola.pl</a:t>
            </a:r>
          </a:p>
          <a:p>
            <a:pPr marL="0" lvl="4" algn="ctr" eaLnBrk="1" hangingPunct="1">
              <a:lnSpc>
                <a:spcPct val="150000"/>
              </a:lnSpc>
            </a:pPr>
            <a:r>
              <a:rPr lang="pl-PL" altLang="pl-PL" sz="6000" b="1" dirty="0">
                <a:solidFill>
                  <a:schemeClr val="bg1"/>
                </a:solidFill>
                <a:latin typeface="+mn-lt"/>
              </a:rPr>
              <a:t>+48 46 857 81 81 wew. 30</a:t>
            </a:r>
          </a:p>
        </p:txBody>
      </p:sp>
      <p:grpSp>
        <p:nvGrpSpPr>
          <p:cNvPr id="9" name="Grupa 8">
            <a:extLst>
              <a:ext uri="{FF2B5EF4-FFF2-40B4-BE49-F238E27FC236}">
                <a16:creationId xmlns:a16="http://schemas.microsoft.com/office/drawing/2014/main" id="{D8E2152A-BF59-4991-9267-743C31CD9D41}"/>
              </a:ext>
            </a:extLst>
          </p:cNvPr>
          <p:cNvGrpSpPr/>
          <p:nvPr/>
        </p:nvGrpSpPr>
        <p:grpSpPr>
          <a:xfrm>
            <a:off x="1487488" y="5228357"/>
            <a:ext cx="9217024" cy="815699"/>
            <a:chOff x="3091899" y="5885994"/>
            <a:chExt cx="8384053" cy="741982"/>
          </a:xfrm>
        </p:grpSpPr>
        <p:pic>
          <p:nvPicPr>
            <p:cNvPr id="10" name="Obraz 7">
              <a:extLst>
                <a:ext uri="{FF2B5EF4-FFF2-40B4-BE49-F238E27FC236}">
                  <a16:creationId xmlns:a16="http://schemas.microsoft.com/office/drawing/2014/main" id="{17D812FA-F012-422D-B09C-96E64832681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5844" y="5917965"/>
              <a:ext cx="704163" cy="67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9">
              <a:extLst>
                <a:ext uri="{FF2B5EF4-FFF2-40B4-BE49-F238E27FC236}">
                  <a16:creationId xmlns:a16="http://schemas.microsoft.com/office/drawing/2014/main" id="{2E147ACB-DF75-44E6-B96D-012627C0D89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7257" y="5885994"/>
              <a:ext cx="1312876" cy="74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8">
              <a:extLst>
                <a:ext uri="{FF2B5EF4-FFF2-40B4-BE49-F238E27FC236}">
                  <a16:creationId xmlns:a16="http://schemas.microsoft.com/office/drawing/2014/main" id="{C2DC2BFB-58D1-4F92-8696-CB2A241290A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3872" y="5958031"/>
              <a:ext cx="1404723" cy="66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az 12">
              <a:extLst>
                <a:ext uri="{FF2B5EF4-FFF2-40B4-BE49-F238E27FC236}">
                  <a16:creationId xmlns:a16="http://schemas.microsoft.com/office/drawing/2014/main" id="{72D9447D-44CC-4878-97AD-6BBA5BE775AE}"/>
                </a:ext>
              </a:extLst>
            </p:cNvPr>
            <p:cNvPicPr>
              <a:picLocks noChangeAspect="1"/>
            </p:cNvPicPr>
            <p:nvPr/>
          </p:nvPicPr>
          <p:blipFill>
            <a:blip r:embed="rId6" cstate="print"/>
            <a:stretch>
              <a:fillRect/>
            </a:stretch>
          </p:blipFill>
          <p:spPr>
            <a:xfrm>
              <a:off x="9707383" y="5910841"/>
              <a:ext cx="1768569" cy="692290"/>
            </a:xfrm>
            <a:prstGeom prst="rect">
              <a:avLst/>
            </a:prstGeom>
          </p:spPr>
        </p:pic>
        <p:pic>
          <p:nvPicPr>
            <p:cNvPr id="14" name="Obraz 13">
              <a:extLst>
                <a:ext uri="{FF2B5EF4-FFF2-40B4-BE49-F238E27FC236}">
                  <a16:creationId xmlns:a16="http://schemas.microsoft.com/office/drawing/2014/main" id="{E3112703-B07E-4471-A413-B536948E86FF}"/>
                </a:ext>
              </a:extLst>
            </p:cNvPr>
            <p:cNvPicPr>
              <a:picLocks noChangeAspect="1"/>
            </p:cNvPicPr>
            <p:nvPr/>
          </p:nvPicPr>
          <p:blipFill>
            <a:blip r:embed="rId7" cstate="print"/>
            <a:stretch>
              <a:fillRect/>
            </a:stretch>
          </p:blipFill>
          <p:spPr>
            <a:xfrm>
              <a:off x="3091899" y="6071016"/>
              <a:ext cx="1404723" cy="486855"/>
            </a:xfrm>
            <a:prstGeom prst="rect">
              <a:avLst/>
            </a:prstGeom>
          </p:spPr>
        </p:pic>
      </p:grpSp>
    </p:spTree>
    <p:extLst>
      <p:ext uri="{BB962C8B-B14F-4D97-AF65-F5344CB8AC3E}">
        <p14:creationId xmlns:p14="http://schemas.microsoft.com/office/powerpoint/2010/main" val="38555164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zaokrąglony 5">
            <a:extLst>
              <a:ext uri="{FF2B5EF4-FFF2-40B4-BE49-F238E27FC236}">
                <a16:creationId xmlns:a16="http://schemas.microsoft.com/office/drawing/2014/main" id="{56A64B91-768E-4755-A882-618EBE37D2D0}"/>
              </a:ext>
            </a:extLst>
          </p:cNvPr>
          <p:cNvSpPr/>
          <p:nvPr/>
        </p:nvSpPr>
        <p:spPr>
          <a:xfrm>
            <a:off x="551614" y="1295391"/>
            <a:ext cx="2823266" cy="1649147"/>
          </a:xfrm>
          <a:prstGeom prst="roundRect">
            <a:avLst>
              <a:gd name="adj" fmla="val 5325"/>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r>
              <a:rPr lang="pl-PL" sz="2400" b="1" dirty="0">
                <a:solidFill>
                  <a:schemeClr val="bg1"/>
                </a:solidFill>
              </a:rPr>
              <a:t>Cel programu</a:t>
            </a:r>
          </a:p>
        </p:txBody>
      </p:sp>
      <p:sp>
        <p:nvSpPr>
          <p:cNvPr id="7" name="Prostokąt zaokrąglony 6">
            <a:extLst>
              <a:ext uri="{FF2B5EF4-FFF2-40B4-BE49-F238E27FC236}">
                <a16:creationId xmlns:a16="http://schemas.microsoft.com/office/drawing/2014/main" id="{651CD670-37F2-4AEA-BE79-9B6AD4FC07C3}"/>
              </a:ext>
            </a:extLst>
          </p:cNvPr>
          <p:cNvSpPr/>
          <p:nvPr/>
        </p:nvSpPr>
        <p:spPr>
          <a:xfrm>
            <a:off x="549895" y="3089607"/>
            <a:ext cx="2823266" cy="976882"/>
          </a:xfrm>
          <a:prstGeom prst="roundRect">
            <a:avLst>
              <a:gd name="adj" fmla="val 8783"/>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r>
              <a:rPr lang="pl-PL" sz="2400" b="1" dirty="0">
                <a:solidFill>
                  <a:schemeClr val="bg1"/>
                </a:solidFill>
              </a:rPr>
              <a:t>Budżet</a:t>
            </a:r>
          </a:p>
        </p:txBody>
      </p:sp>
      <p:sp>
        <p:nvSpPr>
          <p:cNvPr id="8" name="Prostokąt zaokrąglony 7">
            <a:extLst>
              <a:ext uri="{FF2B5EF4-FFF2-40B4-BE49-F238E27FC236}">
                <a16:creationId xmlns:a16="http://schemas.microsoft.com/office/drawing/2014/main" id="{1B92D279-9B7C-446C-88A5-D88F6C885A00}"/>
              </a:ext>
            </a:extLst>
          </p:cNvPr>
          <p:cNvSpPr/>
          <p:nvPr/>
        </p:nvSpPr>
        <p:spPr>
          <a:xfrm>
            <a:off x="549894" y="4211557"/>
            <a:ext cx="2823266" cy="1545032"/>
          </a:xfrm>
          <a:prstGeom prst="roundRect">
            <a:avLst>
              <a:gd name="adj" fmla="val 5273"/>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r>
              <a:rPr lang="pl-PL" sz="2400" b="1" dirty="0">
                <a:solidFill>
                  <a:schemeClr val="bg1"/>
                </a:solidFill>
              </a:rPr>
              <a:t>Forma dofinansowania</a:t>
            </a:r>
          </a:p>
        </p:txBody>
      </p:sp>
      <p:sp>
        <p:nvSpPr>
          <p:cNvPr id="11" name="Prostokąt zaokrąglony 10">
            <a:extLst>
              <a:ext uri="{FF2B5EF4-FFF2-40B4-BE49-F238E27FC236}">
                <a16:creationId xmlns:a16="http://schemas.microsoft.com/office/drawing/2014/main" id="{4F6C9B02-297B-4FF7-8792-74814B46442B}"/>
              </a:ext>
            </a:extLst>
          </p:cNvPr>
          <p:cNvSpPr/>
          <p:nvPr/>
        </p:nvSpPr>
        <p:spPr>
          <a:xfrm>
            <a:off x="3795621" y="1295391"/>
            <a:ext cx="6404834" cy="1649147"/>
          </a:xfrm>
          <a:prstGeom prst="roundRect">
            <a:avLst>
              <a:gd name="adj" fmla="val 6659"/>
            </a:avLst>
          </a:prstGeom>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defRPr/>
            </a:pPr>
            <a:r>
              <a:rPr lang="pl-PL" sz="2000" dirty="0">
                <a:solidFill>
                  <a:schemeClr val="accent6">
                    <a:lumMod val="50000"/>
                  </a:schemeClr>
                </a:solidFill>
              </a:rPr>
              <a:t>Poprawa efektywności energetycznej zmniejszenie/ uniknięcie emisji zanieczyszczeń powietrza pochodzących </a:t>
            </a:r>
          </a:p>
          <a:p>
            <a:pPr>
              <a:defRPr/>
            </a:pPr>
            <a:r>
              <a:rPr lang="pl-PL" sz="2000" dirty="0">
                <a:solidFill>
                  <a:schemeClr val="accent6">
                    <a:lumMod val="50000"/>
                  </a:schemeClr>
                </a:solidFill>
              </a:rPr>
              <a:t>z jednorodzinnych budynków mieszkalnych, </a:t>
            </a:r>
            <a:r>
              <a:rPr lang="pl-PL" sz="2000" u="sng" dirty="0">
                <a:solidFill>
                  <a:schemeClr val="accent6">
                    <a:lumMod val="50000"/>
                  </a:schemeClr>
                </a:solidFill>
              </a:rPr>
              <a:t>należących do osób fizycznych.</a:t>
            </a:r>
          </a:p>
        </p:txBody>
      </p:sp>
      <p:sp>
        <p:nvSpPr>
          <p:cNvPr id="13" name="Prostokąt zaokrąglony 12">
            <a:extLst>
              <a:ext uri="{FF2B5EF4-FFF2-40B4-BE49-F238E27FC236}">
                <a16:creationId xmlns:a16="http://schemas.microsoft.com/office/drawing/2014/main" id="{DD360A29-0425-4302-88CF-06B761F99BFC}"/>
              </a:ext>
            </a:extLst>
          </p:cNvPr>
          <p:cNvSpPr/>
          <p:nvPr/>
        </p:nvSpPr>
        <p:spPr>
          <a:xfrm>
            <a:off x="3795621" y="3089606"/>
            <a:ext cx="6404834" cy="976882"/>
          </a:xfrm>
          <a:prstGeom prst="roundRect">
            <a:avLst>
              <a:gd name="adj" fmla="val 9909"/>
            </a:avLst>
          </a:prstGeom>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defRPr/>
            </a:pPr>
            <a:r>
              <a:rPr lang="pl-PL" sz="2000" dirty="0">
                <a:solidFill>
                  <a:schemeClr val="accent6">
                    <a:lumMod val="50000"/>
                  </a:schemeClr>
                </a:solidFill>
              </a:rPr>
              <a:t>103 mld zł</a:t>
            </a:r>
          </a:p>
        </p:txBody>
      </p:sp>
      <p:sp>
        <p:nvSpPr>
          <p:cNvPr id="14" name="Prostokąt zaokrąglony 13">
            <a:extLst>
              <a:ext uri="{FF2B5EF4-FFF2-40B4-BE49-F238E27FC236}">
                <a16:creationId xmlns:a16="http://schemas.microsoft.com/office/drawing/2014/main" id="{B6698BA3-A8EC-4430-83F2-CC5A0D566E20}"/>
              </a:ext>
            </a:extLst>
          </p:cNvPr>
          <p:cNvSpPr/>
          <p:nvPr/>
        </p:nvSpPr>
        <p:spPr>
          <a:xfrm>
            <a:off x="3795622" y="4211555"/>
            <a:ext cx="6404834" cy="1545032"/>
          </a:xfrm>
          <a:prstGeom prst="roundRect">
            <a:avLst>
              <a:gd name="adj" fmla="val 5273"/>
            </a:avLst>
          </a:prstGeom>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285750" indent="-285750">
              <a:buFont typeface="Arial" panose="020B0604020202020204" pitchFamily="34" charset="0"/>
              <a:buChar char="•"/>
              <a:defRPr/>
            </a:pPr>
            <a:r>
              <a:rPr lang="pl-PL" sz="2000" dirty="0">
                <a:solidFill>
                  <a:schemeClr val="accent6">
                    <a:lumMod val="50000"/>
                  </a:schemeClr>
                </a:solidFill>
              </a:rPr>
              <a:t>Dotacja</a:t>
            </a:r>
          </a:p>
          <a:p>
            <a:pPr marL="285750" indent="-285750">
              <a:buFont typeface="Arial" panose="020B0604020202020204" pitchFamily="34" charset="0"/>
              <a:buChar char="•"/>
              <a:defRPr/>
            </a:pPr>
            <a:r>
              <a:rPr lang="pl-PL" sz="2000" dirty="0">
                <a:solidFill>
                  <a:schemeClr val="accent6">
                    <a:lumMod val="50000"/>
                  </a:schemeClr>
                </a:solidFill>
              </a:rPr>
              <a:t>Pożyczka</a:t>
            </a:r>
          </a:p>
          <a:p>
            <a:pPr marL="285750" indent="-285750">
              <a:buFont typeface="Arial" panose="020B0604020202020204" pitchFamily="34" charset="0"/>
              <a:buChar char="•"/>
              <a:defRPr/>
            </a:pPr>
            <a:endParaRPr lang="pl-PL" sz="2000" dirty="0">
              <a:solidFill>
                <a:schemeClr val="accent6">
                  <a:lumMod val="50000"/>
                </a:schemeClr>
              </a:solidFill>
            </a:endParaRPr>
          </a:p>
          <a:p>
            <a:pPr algn="ctr">
              <a:defRPr/>
            </a:pPr>
            <a:r>
              <a:rPr lang="pl-PL" sz="2000" b="1" dirty="0">
                <a:solidFill>
                  <a:schemeClr val="accent6">
                    <a:lumMod val="50000"/>
                  </a:schemeClr>
                </a:solidFill>
              </a:rPr>
              <a:t>Nabór wniosków prowadzony jest w trybie ciągłym </a:t>
            </a:r>
          </a:p>
        </p:txBody>
      </p:sp>
      <p:sp>
        <p:nvSpPr>
          <p:cNvPr id="9" name="Tytuł 7">
            <a:extLst>
              <a:ext uri="{FF2B5EF4-FFF2-40B4-BE49-F238E27FC236}">
                <a16:creationId xmlns:a16="http://schemas.microsoft.com/office/drawing/2014/main" id="{FBE26B6B-B512-4B23-A336-8DA021A84A1A}"/>
              </a:ext>
            </a:extLst>
          </p:cNvPr>
          <p:cNvSpPr txBox="1">
            <a:spLocks/>
          </p:cNvSpPr>
          <p:nvPr/>
        </p:nvSpPr>
        <p:spPr>
          <a:xfrm>
            <a:off x="838200" y="188640"/>
            <a:ext cx="7923288" cy="864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mn-lt"/>
                <a:ea typeface="+mj-ea"/>
                <a:cs typeface="+mj-cs"/>
              </a:defRPr>
            </a:lvl1pPr>
          </a:lstStyle>
          <a:p>
            <a:pPr fontAlgn="auto">
              <a:spcAft>
                <a:spcPts val="0"/>
              </a:spcAft>
            </a:pPr>
            <a:r>
              <a:rPr lang="pl-PL" kern="0" dirty="0"/>
              <a:t>Program priorytetowy „Czyste Powietrze”</a:t>
            </a:r>
            <a:endParaRPr lang="pl-PL"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65E2DE-E8CD-4E43-B2A1-D4C9F3F16B6D}"/>
              </a:ext>
            </a:extLst>
          </p:cNvPr>
          <p:cNvSpPr>
            <a:spLocks noGrp="1"/>
          </p:cNvSpPr>
          <p:nvPr>
            <p:ph type="title"/>
          </p:nvPr>
        </p:nvSpPr>
        <p:spPr>
          <a:xfrm>
            <a:off x="2711451" y="1773239"/>
            <a:ext cx="6697663" cy="3311525"/>
          </a:xfrm>
        </p:spPr>
        <p:txBody>
          <a:bodyPr/>
          <a:lstStyle/>
          <a:p>
            <a:pPr algn="ctr">
              <a:defRPr/>
            </a:pPr>
            <a:r>
              <a:rPr lang="pl-PL" dirty="0"/>
              <a:t>Dziękuję za uwagę</a:t>
            </a:r>
          </a:p>
        </p:txBody>
      </p:sp>
      <p:sp>
        <p:nvSpPr>
          <p:cNvPr id="6" name="Prostokąt 5">
            <a:extLst>
              <a:ext uri="{FF2B5EF4-FFF2-40B4-BE49-F238E27FC236}">
                <a16:creationId xmlns:a16="http://schemas.microsoft.com/office/drawing/2014/main" id="{A1B0B0A4-1CFA-4C1E-A931-59FE43404D6E}"/>
              </a:ext>
            </a:extLst>
          </p:cNvPr>
          <p:cNvSpPr/>
          <p:nvPr/>
        </p:nvSpPr>
        <p:spPr>
          <a:xfrm>
            <a:off x="-48344" y="-99392"/>
            <a:ext cx="12288688" cy="6957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88AAC39A-95A1-43DF-9805-F0C7B641032D}"/>
              </a:ext>
            </a:extLst>
          </p:cNvPr>
          <p:cNvSpPr/>
          <p:nvPr/>
        </p:nvSpPr>
        <p:spPr>
          <a:xfrm>
            <a:off x="-27756" y="283215"/>
            <a:ext cx="12288688" cy="494514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
        <p:nvSpPr>
          <p:cNvPr id="8" name="Prostokąt 2">
            <a:extLst>
              <a:ext uri="{FF2B5EF4-FFF2-40B4-BE49-F238E27FC236}">
                <a16:creationId xmlns:a16="http://schemas.microsoft.com/office/drawing/2014/main" id="{465E7ED9-C48E-4CC1-B647-83849277C86D}"/>
              </a:ext>
            </a:extLst>
          </p:cNvPr>
          <p:cNvSpPr>
            <a:spLocks noChangeArrowheads="1"/>
          </p:cNvSpPr>
          <p:nvPr/>
        </p:nvSpPr>
        <p:spPr bwMode="auto">
          <a:xfrm>
            <a:off x="1343839" y="805388"/>
            <a:ext cx="9979422" cy="410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eaLnBrk="0" fontAlgn="base" hangingPunct="0">
              <a:spcBef>
                <a:spcPct val="0"/>
              </a:spcBef>
              <a:spcAft>
                <a:spcPct val="0"/>
              </a:spcAft>
              <a:defRPr>
                <a:solidFill>
                  <a:schemeClr val="tx1"/>
                </a:solidFill>
                <a:latin typeface="Arial" panose="020B0604020202020204" pitchFamily="34" charset="0"/>
              </a:defRPr>
            </a:lvl6pPr>
            <a:lvl7pPr marL="914400" eaLnBrk="0" fontAlgn="base" hangingPunct="0">
              <a:spcBef>
                <a:spcPct val="0"/>
              </a:spcBef>
              <a:spcAft>
                <a:spcPct val="0"/>
              </a:spcAft>
              <a:defRPr>
                <a:solidFill>
                  <a:schemeClr val="tx1"/>
                </a:solidFill>
                <a:latin typeface="Arial" panose="020B0604020202020204" pitchFamily="34" charset="0"/>
              </a:defRPr>
            </a:lvl7pPr>
            <a:lvl8pPr marL="1371600" eaLnBrk="0" fontAlgn="base" hangingPunct="0">
              <a:spcBef>
                <a:spcPct val="0"/>
              </a:spcBef>
              <a:spcAft>
                <a:spcPct val="0"/>
              </a:spcAft>
              <a:defRPr>
                <a:solidFill>
                  <a:schemeClr val="tx1"/>
                </a:solidFill>
                <a:latin typeface="Arial" panose="020B0604020202020204" pitchFamily="34" charset="0"/>
              </a:defRPr>
            </a:lvl8pPr>
            <a:lvl9pPr marL="1828800" eaLnBrk="0" fontAlgn="base" hangingPunct="0">
              <a:spcBef>
                <a:spcPct val="0"/>
              </a:spcBef>
              <a:spcAft>
                <a:spcPct val="0"/>
              </a:spcAft>
              <a:defRPr>
                <a:solidFill>
                  <a:schemeClr val="tx1"/>
                </a:solidFill>
                <a:latin typeface="Arial" panose="020B0604020202020204" pitchFamily="34" charset="0"/>
              </a:defRPr>
            </a:lvl9pPr>
          </a:lstStyle>
          <a:p>
            <a:pPr marL="0" lvl="4" algn="ctr" eaLnBrk="1" hangingPunct="1">
              <a:lnSpc>
                <a:spcPct val="150000"/>
              </a:lnSpc>
            </a:pPr>
            <a:r>
              <a:rPr lang="pl-PL" altLang="pl-PL" sz="6000" b="1" dirty="0">
                <a:solidFill>
                  <a:schemeClr val="bg1"/>
                </a:solidFill>
                <a:latin typeface="+mn-lt"/>
              </a:rPr>
              <a:t>Dziękujemy za uwagę </a:t>
            </a:r>
            <a:r>
              <a:rPr lang="pl-PL" altLang="pl-PL" sz="6000" b="1" dirty="0">
                <a:solidFill>
                  <a:schemeClr val="bg1"/>
                </a:solidFill>
                <a:latin typeface="+mn-lt"/>
                <a:sym typeface="Wingdings" panose="05000000000000000000" pitchFamily="2" charset="2"/>
              </a:rPr>
              <a:t></a:t>
            </a:r>
            <a:endParaRPr lang="pl-PL" altLang="pl-PL" sz="6000" b="1" dirty="0">
              <a:solidFill>
                <a:schemeClr val="bg1"/>
              </a:solidFill>
              <a:latin typeface="+mn-lt"/>
            </a:endParaRPr>
          </a:p>
          <a:p>
            <a:pPr marL="0" lvl="4" algn="ctr" eaLnBrk="1" hangingPunct="1">
              <a:lnSpc>
                <a:spcPct val="150000"/>
              </a:lnSpc>
            </a:pPr>
            <a:r>
              <a:rPr lang="pl-PL" altLang="pl-PL" sz="6000" b="1" dirty="0">
                <a:solidFill>
                  <a:schemeClr val="bg1"/>
                </a:solidFill>
                <a:latin typeface="+mn-lt"/>
              </a:rPr>
              <a:t>Referat Pozyskiwania Środków Zewnętrznych</a:t>
            </a:r>
          </a:p>
        </p:txBody>
      </p:sp>
      <p:grpSp>
        <p:nvGrpSpPr>
          <p:cNvPr id="9" name="Grupa 8">
            <a:extLst>
              <a:ext uri="{FF2B5EF4-FFF2-40B4-BE49-F238E27FC236}">
                <a16:creationId xmlns:a16="http://schemas.microsoft.com/office/drawing/2014/main" id="{D8E2152A-BF59-4991-9267-743C31CD9D41}"/>
              </a:ext>
            </a:extLst>
          </p:cNvPr>
          <p:cNvGrpSpPr/>
          <p:nvPr/>
        </p:nvGrpSpPr>
        <p:grpSpPr>
          <a:xfrm>
            <a:off x="1487488" y="5228357"/>
            <a:ext cx="9217024" cy="815699"/>
            <a:chOff x="3091899" y="5885994"/>
            <a:chExt cx="8384053" cy="741982"/>
          </a:xfrm>
        </p:grpSpPr>
        <p:pic>
          <p:nvPicPr>
            <p:cNvPr id="10" name="Obraz 7">
              <a:extLst>
                <a:ext uri="{FF2B5EF4-FFF2-40B4-BE49-F238E27FC236}">
                  <a16:creationId xmlns:a16="http://schemas.microsoft.com/office/drawing/2014/main" id="{17D812FA-F012-422D-B09C-96E64832681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5844" y="5917965"/>
              <a:ext cx="704163" cy="67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9">
              <a:extLst>
                <a:ext uri="{FF2B5EF4-FFF2-40B4-BE49-F238E27FC236}">
                  <a16:creationId xmlns:a16="http://schemas.microsoft.com/office/drawing/2014/main" id="{2E147ACB-DF75-44E6-B96D-012627C0D89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7257" y="5885994"/>
              <a:ext cx="1312876" cy="74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8">
              <a:extLst>
                <a:ext uri="{FF2B5EF4-FFF2-40B4-BE49-F238E27FC236}">
                  <a16:creationId xmlns:a16="http://schemas.microsoft.com/office/drawing/2014/main" id="{C2DC2BFB-58D1-4F92-8696-CB2A241290A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3872" y="5958031"/>
              <a:ext cx="1404723" cy="66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az 12">
              <a:extLst>
                <a:ext uri="{FF2B5EF4-FFF2-40B4-BE49-F238E27FC236}">
                  <a16:creationId xmlns:a16="http://schemas.microsoft.com/office/drawing/2014/main" id="{72D9447D-44CC-4878-97AD-6BBA5BE775AE}"/>
                </a:ext>
              </a:extLst>
            </p:cNvPr>
            <p:cNvPicPr>
              <a:picLocks noChangeAspect="1"/>
            </p:cNvPicPr>
            <p:nvPr/>
          </p:nvPicPr>
          <p:blipFill>
            <a:blip r:embed="rId6" cstate="print"/>
            <a:stretch>
              <a:fillRect/>
            </a:stretch>
          </p:blipFill>
          <p:spPr>
            <a:xfrm>
              <a:off x="9707383" y="5910841"/>
              <a:ext cx="1768569" cy="692290"/>
            </a:xfrm>
            <a:prstGeom prst="rect">
              <a:avLst/>
            </a:prstGeom>
          </p:spPr>
        </p:pic>
        <p:pic>
          <p:nvPicPr>
            <p:cNvPr id="14" name="Obraz 13">
              <a:extLst>
                <a:ext uri="{FF2B5EF4-FFF2-40B4-BE49-F238E27FC236}">
                  <a16:creationId xmlns:a16="http://schemas.microsoft.com/office/drawing/2014/main" id="{E3112703-B07E-4471-A413-B536948E86FF}"/>
                </a:ext>
              </a:extLst>
            </p:cNvPr>
            <p:cNvPicPr>
              <a:picLocks noChangeAspect="1"/>
            </p:cNvPicPr>
            <p:nvPr/>
          </p:nvPicPr>
          <p:blipFill>
            <a:blip r:embed="rId7" cstate="print"/>
            <a:stretch>
              <a:fillRect/>
            </a:stretch>
          </p:blipFill>
          <p:spPr>
            <a:xfrm>
              <a:off x="3091899" y="6071016"/>
              <a:ext cx="1404723" cy="486855"/>
            </a:xfrm>
            <a:prstGeom prst="rect">
              <a:avLst/>
            </a:prstGeom>
          </p:spPr>
        </p:pic>
      </p:grpSp>
    </p:spTree>
    <p:extLst>
      <p:ext uri="{BB962C8B-B14F-4D97-AF65-F5344CB8AC3E}">
        <p14:creationId xmlns:p14="http://schemas.microsoft.com/office/powerpoint/2010/main" val="50703151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zaokrąglony 5">
            <a:extLst>
              <a:ext uri="{FF2B5EF4-FFF2-40B4-BE49-F238E27FC236}">
                <a16:creationId xmlns:a16="http://schemas.microsoft.com/office/drawing/2014/main" id="{56A64B91-768E-4755-A882-618EBE37D2D0}"/>
              </a:ext>
            </a:extLst>
          </p:cNvPr>
          <p:cNvSpPr/>
          <p:nvPr/>
        </p:nvSpPr>
        <p:spPr>
          <a:xfrm>
            <a:off x="452398" y="2071678"/>
            <a:ext cx="3429024" cy="3643338"/>
          </a:xfrm>
          <a:prstGeom prst="roundRect">
            <a:avLst>
              <a:gd name="adj" fmla="val 5325"/>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r>
              <a:rPr lang="pl-PL" sz="2800" b="1" dirty="0">
                <a:solidFill>
                  <a:schemeClr val="bg1"/>
                </a:solidFill>
              </a:rPr>
              <a:t>Kto może ubiegać się o wsparcie</a:t>
            </a:r>
          </a:p>
        </p:txBody>
      </p:sp>
      <p:sp>
        <p:nvSpPr>
          <p:cNvPr id="11" name="Prostokąt zaokrąglony 10">
            <a:extLst>
              <a:ext uri="{FF2B5EF4-FFF2-40B4-BE49-F238E27FC236}">
                <a16:creationId xmlns:a16="http://schemas.microsoft.com/office/drawing/2014/main" id="{4F6C9B02-297B-4FF7-8792-74814B46442B}"/>
              </a:ext>
            </a:extLst>
          </p:cNvPr>
          <p:cNvSpPr/>
          <p:nvPr/>
        </p:nvSpPr>
        <p:spPr>
          <a:xfrm>
            <a:off x="4167174" y="2071678"/>
            <a:ext cx="6643734" cy="3571900"/>
          </a:xfrm>
          <a:prstGeom prst="roundRect">
            <a:avLst>
              <a:gd name="adj" fmla="val 6659"/>
            </a:avLst>
          </a:prstGeom>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buFont typeface="Wingdings" pitchFamily="2" charset="2"/>
              <a:buChar char="§"/>
              <a:defRPr/>
            </a:pPr>
            <a:endParaRPr lang="pl-PL" sz="2000" dirty="0">
              <a:solidFill>
                <a:schemeClr val="accent6">
                  <a:lumMod val="50000"/>
                </a:schemeClr>
              </a:solidFill>
            </a:endParaRPr>
          </a:p>
          <a:p>
            <a:pPr>
              <a:buFont typeface="Wingdings" pitchFamily="2" charset="2"/>
              <a:buChar char="§"/>
              <a:defRPr/>
            </a:pPr>
            <a:r>
              <a:rPr lang="pl-PL" sz="2000" dirty="0">
                <a:solidFill>
                  <a:schemeClr val="accent6">
                    <a:lumMod val="50000"/>
                  </a:schemeClr>
                </a:solidFill>
              </a:rPr>
              <a:t> Osoby fizyczne będące właścicielami/współwłaścicielami jednorodzinnego budynku mieszkalnego, lub wydzielonego w budynku jednorodzinnym lokalu z wyodrębnioną księgą wieczysta.</a:t>
            </a:r>
          </a:p>
          <a:p>
            <a:pPr>
              <a:buFont typeface="Wingdings" pitchFamily="2" charset="2"/>
              <a:buChar char="§"/>
              <a:defRPr/>
            </a:pPr>
            <a:r>
              <a:rPr lang="pl-PL" sz="2000" dirty="0">
                <a:solidFill>
                  <a:schemeClr val="accent6">
                    <a:lumMod val="50000"/>
                  </a:schemeClr>
                </a:solidFill>
              </a:rPr>
              <a:t> Osoby fizyczne, które uzyskały zgodę na rozpoczęcie budowy jednorodzinnego budynku mieszkalnego zgodnie z obowiązującymi przepisami ustawy z dnia 7 lipca 1994 r. – Prawo budowlane (Dz. U. z 2018 r. poz. 1202, z </a:t>
            </a:r>
            <a:r>
              <a:rPr lang="pl-PL" sz="2000" dirty="0" err="1">
                <a:solidFill>
                  <a:schemeClr val="accent6">
                    <a:lumMod val="50000"/>
                  </a:schemeClr>
                </a:solidFill>
              </a:rPr>
              <a:t>późn</a:t>
            </a:r>
            <a:r>
              <a:rPr lang="pl-PL" sz="2000" dirty="0">
                <a:solidFill>
                  <a:schemeClr val="accent6">
                    <a:lumMod val="50000"/>
                  </a:schemeClr>
                </a:solidFill>
              </a:rPr>
              <a:t>. zm.) i budynek nie został jeszcze przekazany lub zgłoszony do użytkowania.</a:t>
            </a:r>
          </a:p>
          <a:p>
            <a:pPr>
              <a:defRPr/>
            </a:pPr>
            <a:endParaRPr lang="pl-PL" sz="2000" u="sng" dirty="0">
              <a:solidFill>
                <a:schemeClr val="accent6">
                  <a:lumMod val="50000"/>
                </a:schemeClr>
              </a:solidFill>
            </a:endParaRPr>
          </a:p>
        </p:txBody>
      </p:sp>
      <p:sp>
        <p:nvSpPr>
          <p:cNvPr id="9" name="Tytuł 7">
            <a:extLst>
              <a:ext uri="{FF2B5EF4-FFF2-40B4-BE49-F238E27FC236}">
                <a16:creationId xmlns:a16="http://schemas.microsoft.com/office/drawing/2014/main" id="{FBE26B6B-B512-4B23-A336-8DA021A84A1A}"/>
              </a:ext>
            </a:extLst>
          </p:cNvPr>
          <p:cNvSpPr txBox="1">
            <a:spLocks/>
          </p:cNvSpPr>
          <p:nvPr/>
        </p:nvSpPr>
        <p:spPr>
          <a:xfrm>
            <a:off x="838200" y="188640"/>
            <a:ext cx="7923288" cy="864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mn-lt"/>
                <a:ea typeface="+mj-ea"/>
                <a:cs typeface="+mj-cs"/>
              </a:defRPr>
            </a:lvl1pPr>
          </a:lstStyle>
          <a:p>
            <a:pPr fontAlgn="auto">
              <a:spcAft>
                <a:spcPts val="0"/>
              </a:spcAft>
            </a:pPr>
            <a:r>
              <a:rPr lang="pl-PL" kern="0" dirty="0"/>
              <a:t>Program priorytetowy „Czyste Powietrze”</a:t>
            </a:r>
            <a:endParaRPr 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95" name="pole tekstowe 26">
            <a:extLst>
              <a:ext uri="{FF2B5EF4-FFF2-40B4-BE49-F238E27FC236}">
                <a16:creationId xmlns:a16="http://schemas.microsoft.com/office/drawing/2014/main" id="{40251CCC-7067-4C98-9F08-996EDF6C9E4F}"/>
              </a:ext>
            </a:extLst>
          </p:cNvPr>
          <p:cNvSpPr txBox="1">
            <a:spLocks noChangeArrowheads="1"/>
          </p:cNvSpPr>
          <p:nvPr/>
        </p:nvSpPr>
        <p:spPr bwMode="auto">
          <a:xfrm>
            <a:off x="8337387" y="6165304"/>
            <a:ext cx="2592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l-PL" altLang="pl-PL" sz="1200" b="1" dirty="0">
                <a:latin typeface="+mn-lt"/>
              </a:rPr>
              <a:t>Źródło:</a:t>
            </a:r>
            <a:r>
              <a:rPr lang="pl-PL" altLang="pl-PL" sz="1200" dirty="0">
                <a:latin typeface="+mn-lt"/>
              </a:rPr>
              <a:t> www.nfosigw.gov.pl</a:t>
            </a:r>
          </a:p>
        </p:txBody>
      </p:sp>
      <p:sp>
        <p:nvSpPr>
          <p:cNvPr id="13" name="Tytuł 7">
            <a:extLst>
              <a:ext uri="{FF2B5EF4-FFF2-40B4-BE49-F238E27FC236}">
                <a16:creationId xmlns:a16="http://schemas.microsoft.com/office/drawing/2014/main" id="{A8906F45-7A1D-415E-BEBC-04B3F9E220E4}"/>
              </a:ext>
            </a:extLst>
          </p:cNvPr>
          <p:cNvSpPr txBox="1">
            <a:spLocks/>
          </p:cNvSpPr>
          <p:nvPr/>
        </p:nvSpPr>
        <p:spPr>
          <a:xfrm>
            <a:off x="838200" y="188640"/>
            <a:ext cx="7923288" cy="864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mn-lt"/>
                <a:ea typeface="+mj-ea"/>
                <a:cs typeface="+mj-cs"/>
              </a:defRPr>
            </a:lvl1pPr>
          </a:lstStyle>
          <a:p>
            <a:pPr fontAlgn="auto">
              <a:spcAft>
                <a:spcPts val="0"/>
              </a:spcAft>
            </a:pPr>
            <a:r>
              <a:rPr lang="pl-PL" kern="0" dirty="0"/>
              <a:t>Program priorytetowy „Czyste Powietrze”</a:t>
            </a:r>
            <a:endParaRPr lang="pl-PL" dirty="0"/>
          </a:p>
        </p:txBody>
      </p:sp>
      <p:pic>
        <p:nvPicPr>
          <p:cNvPr id="4" name="Obraz 3">
            <a:extLst>
              <a:ext uri="{FF2B5EF4-FFF2-40B4-BE49-F238E27FC236}">
                <a16:creationId xmlns:a16="http://schemas.microsoft.com/office/drawing/2014/main" id="{54A82A17-B08A-485D-8911-98FD9FB4A4E1}"/>
              </a:ext>
            </a:extLst>
          </p:cNvPr>
          <p:cNvPicPr>
            <a:picLocks noChangeAspect="1"/>
          </p:cNvPicPr>
          <p:nvPr/>
        </p:nvPicPr>
        <p:blipFill>
          <a:blip r:embed="rId3" cstate="print"/>
          <a:stretch>
            <a:fillRect/>
          </a:stretch>
        </p:blipFill>
        <p:spPr>
          <a:xfrm>
            <a:off x="3095604" y="3714752"/>
            <a:ext cx="1526748" cy="1905269"/>
          </a:xfrm>
          <a:prstGeom prst="rect">
            <a:avLst/>
          </a:prstGeom>
        </p:spPr>
      </p:pic>
      <p:pic>
        <p:nvPicPr>
          <p:cNvPr id="6" name="Obraz 5">
            <a:extLst>
              <a:ext uri="{FF2B5EF4-FFF2-40B4-BE49-F238E27FC236}">
                <a16:creationId xmlns:a16="http://schemas.microsoft.com/office/drawing/2014/main" id="{9D9873DC-03D9-4BCC-ABDD-B88C23FDF0D3}"/>
              </a:ext>
            </a:extLst>
          </p:cNvPr>
          <p:cNvPicPr>
            <a:picLocks noChangeAspect="1"/>
          </p:cNvPicPr>
          <p:nvPr/>
        </p:nvPicPr>
        <p:blipFill>
          <a:blip r:embed="rId4" cstate="print"/>
          <a:stretch>
            <a:fillRect/>
          </a:stretch>
        </p:blipFill>
        <p:spPr>
          <a:xfrm>
            <a:off x="3024166" y="1571612"/>
            <a:ext cx="1526748" cy="1691748"/>
          </a:xfrm>
          <a:prstGeom prst="rect">
            <a:avLst/>
          </a:prstGeom>
        </p:spPr>
      </p:pic>
      <p:pic>
        <p:nvPicPr>
          <p:cNvPr id="12" name="Obraz 11">
            <a:extLst>
              <a:ext uri="{FF2B5EF4-FFF2-40B4-BE49-F238E27FC236}">
                <a16:creationId xmlns:a16="http://schemas.microsoft.com/office/drawing/2014/main" id="{B9F283CA-AF9E-4095-AA27-7BF019B592EC}"/>
              </a:ext>
            </a:extLst>
          </p:cNvPr>
          <p:cNvPicPr>
            <a:picLocks noChangeAspect="1"/>
          </p:cNvPicPr>
          <p:nvPr/>
        </p:nvPicPr>
        <p:blipFill>
          <a:blip r:embed="rId5" cstate="print"/>
          <a:stretch>
            <a:fillRect/>
          </a:stretch>
        </p:blipFill>
        <p:spPr>
          <a:xfrm>
            <a:off x="5953124" y="1571612"/>
            <a:ext cx="1559581" cy="1724597"/>
          </a:xfrm>
          <a:prstGeom prst="rect">
            <a:avLst/>
          </a:prstGeom>
        </p:spPr>
      </p:pic>
      <p:pic>
        <p:nvPicPr>
          <p:cNvPr id="7" name="Obraz 6">
            <a:extLst>
              <a:ext uri="{FF2B5EF4-FFF2-40B4-BE49-F238E27FC236}">
                <a16:creationId xmlns:a16="http://schemas.microsoft.com/office/drawing/2014/main" id="{1AFD3F98-6420-4DE5-8F37-3E2135602B04}"/>
              </a:ext>
            </a:extLst>
          </p:cNvPr>
          <p:cNvPicPr>
            <a:picLocks noChangeAspect="1"/>
          </p:cNvPicPr>
          <p:nvPr/>
        </p:nvPicPr>
        <p:blipFill>
          <a:blip r:embed="rId6" cstate="print"/>
          <a:stretch>
            <a:fillRect/>
          </a:stretch>
        </p:blipFill>
        <p:spPr>
          <a:xfrm>
            <a:off x="595274" y="3714752"/>
            <a:ext cx="2325678" cy="1800711"/>
          </a:xfrm>
          <a:prstGeom prst="rect">
            <a:avLst/>
          </a:prstGeom>
        </p:spPr>
      </p:pic>
      <p:pic>
        <p:nvPicPr>
          <p:cNvPr id="8" name="Obraz 7">
            <a:extLst>
              <a:ext uri="{FF2B5EF4-FFF2-40B4-BE49-F238E27FC236}">
                <a16:creationId xmlns:a16="http://schemas.microsoft.com/office/drawing/2014/main" id="{9BE01B94-3EB7-4B42-8933-940F858C42E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53388" y="1571612"/>
            <a:ext cx="1656184" cy="1739475"/>
          </a:xfrm>
          <a:prstGeom prst="rect">
            <a:avLst/>
          </a:prstGeom>
        </p:spPr>
      </p:pic>
      <p:pic>
        <p:nvPicPr>
          <p:cNvPr id="14" name="Obraz 13">
            <a:extLst>
              <a:ext uri="{FF2B5EF4-FFF2-40B4-BE49-F238E27FC236}">
                <a16:creationId xmlns:a16="http://schemas.microsoft.com/office/drawing/2014/main" id="{947BF4F8-01C6-46DE-AFE2-1354942DF84D}"/>
              </a:ext>
            </a:extLst>
          </p:cNvPr>
          <p:cNvPicPr>
            <a:picLocks noChangeAspect="1"/>
          </p:cNvPicPr>
          <p:nvPr/>
        </p:nvPicPr>
        <p:blipFill>
          <a:blip r:embed="rId8" cstate="print"/>
          <a:stretch>
            <a:fillRect/>
          </a:stretch>
        </p:blipFill>
        <p:spPr>
          <a:xfrm>
            <a:off x="952464" y="1571612"/>
            <a:ext cx="1527195" cy="1538900"/>
          </a:xfrm>
          <a:prstGeom prst="rect">
            <a:avLst/>
          </a:prstGeom>
        </p:spPr>
      </p:pic>
      <p:pic>
        <p:nvPicPr>
          <p:cNvPr id="7475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81686" y="3714752"/>
            <a:ext cx="1527908" cy="153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Obraz 14">
            <a:extLst>
              <a:ext uri="{FF2B5EF4-FFF2-40B4-BE49-F238E27FC236}">
                <a16:creationId xmlns:a16="http://schemas.microsoft.com/office/drawing/2014/main" id="{06468034-B161-4B96-A9D5-082F3A784C10}"/>
              </a:ext>
            </a:extLst>
          </p:cNvPr>
          <p:cNvPicPr>
            <a:picLocks noChangeAspect="1"/>
          </p:cNvPicPr>
          <p:nvPr/>
        </p:nvPicPr>
        <p:blipFill>
          <a:blip r:embed="rId10"/>
          <a:stretch>
            <a:fillRect/>
          </a:stretch>
        </p:blipFill>
        <p:spPr>
          <a:xfrm>
            <a:off x="8024826" y="3714752"/>
            <a:ext cx="1527195" cy="18127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zaokrąglony 3">
            <a:extLst>
              <a:ext uri="{FF2B5EF4-FFF2-40B4-BE49-F238E27FC236}">
                <a16:creationId xmlns:a16="http://schemas.microsoft.com/office/drawing/2014/main" id="{9DA3D185-75B3-41A0-BF18-5463F79BF138}"/>
              </a:ext>
            </a:extLst>
          </p:cNvPr>
          <p:cNvSpPr/>
          <p:nvPr/>
        </p:nvSpPr>
        <p:spPr>
          <a:xfrm>
            <a:off x="623392" y="1340768"/>
            <a:ext cx="11161240" cy="4464496"/>
          </a:xfrm>
          <a:prstGeom prst="roundRect">
            <a:avLst>
              <a:gd name="adj" fmla="val 3684"/>
            </a:avLst>
          </a:prstGeom>
          <a:solidFill>
            <a:schemeClr val="accent6">
              <a:lumMod val="20000"/>
              <a:lumOff val="80000"/>
            </a:schemeClr>
          </a:solidFill>
          <a:ln/>
        </p:spPr>
        <p:style>
          <a:lnRef idx="3">
            <a:schemeClr val="lt1"/>
          </a:lnRef>
          <a:fillRef idx="1">
            <a:schemeClr val="accent6"/>
          </a:fillRef>
          <a:effectRef idx="1">
            <a:schemeClr val="accent6"/>
          </a:effectRef>
          <a:fontRef idx="minor">
            <a:schemeClr val="lt1"/>
          </a:fontRef>
        </p:style>
        <p:txBody>
          <a:bodyPr anchor="ctr"/>
          <a:lstStyle/>
          <a:p>
            <a:pPr marL="285750" indent="-285750" algn="just">
              <a:spcBef>
                <a:spcPts val="0"/>
              </a:spcBef>
              <a:spcAft>
                <a:spcPts val="1200"/>
              </a:spcAft>
              <a:buClr>
                <a:schemeClr val="accent6"/>
              </a:buClr>
              <a:buFont typeface="Wingdings" panose="05000000000000000000" pitchFamily="2" charset="2"/>
              <a:buChar char="§"/>
              <a:defRPr/>
            </a:pPr>
            <a:r>
              <a:rPr lang="pl-PL" sz="2000" b="1" dirty="0">
                <a:solidFill>
                  <a:schemeClr val="tx2"/>
                </a:solidFill>
                <a:latin typeface="+mj-lt"/>
              </a:rPr>
              <a:t>Ogłoszenie o naborze jest zamieszczone na stronie </a:t>
            </a:r>
            <a:r>
              <a:rPr lang="pl-PL" sz="2000" b="1" dirty="0" err="1">
                <a:solidFill>
                  <a:schemeClr val="tx2"/>
                </a:solidFill>
                <a:latin typeface="+mj-lt"/>
              </a:rPr>
              <a:t>WFOŚiGW</a:t>
            </a:r>
            <a:r>
              <a:rPr lang="pl-PL" sz="2000" b="1" dirty="0">
                <a:solidFill>
                  <a:schemeClr val="tx2"/>
                </a:solidFill>
                <a:latin typeface="+mj-lt"/>
              </a:rPr>
              <a:t> – Portal Beneficjenta</a:t>
            </a:r>
          </a:p>
          <a:p>
            <a:pPr marL="285750" indent="-285750" algn="just">
              <a:spcBef>
                <a:spcPts val="0"/>
              </a:spcBef>
              <a:spcAft>
                <a:spcPts val="1200"/>
              </a:spcAft>
              <a:buClr>
                <a:schemeClr val="accent6"/>
              </a:buClr>
              <a:buFont typeface="Wingdings" panose="05000000000000000000" pitchFamily="2" charset="2"/>
              <a:buChar char="§"/>
              <a:defRPr/>
            </a:pPr>
            <a:r>
              <a:rPr lang="pl-PL" sz="2000" b="1" dirty="0">
                <a:solidFill>
                  <a:schemeClr val="tx2"/>
                </a:solidFill>
                <a:latin typeface="+mj-lt"/>
              </a:rPr>
              <a:t>Wnioski beneficjentów są przyjmowane i obsługiwane przez </a:t>
            </a:r>
            <a:r>
              <a:rPr lang="pl-PL" sz="2000" b="1" dirty="0" err="1">
                <a:solidFill>
                  <a:schemeClr val="tx2"/>
                </a:solidFill>
                <a:latin typeface="+mj-lt"/>
              </a:rPr>
              <a:t>WFOŚiGW</a:t>
            </a:r>
            <a:r>
              <a:rPr lang="pl-PL" sz="2000" b="1" dirty="0">
                <a:solidFill>
                  <a:schemeClr val="tx2"/>
                </a:solidFill>
                <a:latin typeface="+mj-lt"/>
              </a:rPr>
              <a:t>: ul. Ogrodowa 5/7, </a:t>
            </a:r>
            <a:br>
              <a:rPr lang="pl-PL" sz="2000" b="1" dirty="0">
                <a:solidFill>
                  <a:schemeClr val="tx2"/>
                </a:solidFill>
                <a:latin typeface="+mj-lt"/>
              </a:rPr>
            </a:br>
            <a:r>
              <a:rPr lang="pl-PL" sz="2000" b="1" dirty="0">
                <a:solidFill>
                  <a:schemeClr val="tx2"/>
                </a:solidFill>
                <a:latin typeface="+mj-lt"/>
              </a:rPr>
              <a:t>00-893 Warszawa</a:t>
            </a:r>
          </a:p>
          <a:p>
            <a:pPr marL="285750" indent="-285750" algn="just">
              <a:spcBef>
                <a:spcPts val="0"/>
              </a:spcBef>
              <a:spcAft>
                <a:spcPts val="1200"/>
              </a:spcAft>
              <a:buClr>
                <a:schemeClr val="accent6"/>
              </a:buClr>
              <a:buFont typeface="Wingdings" panose="05000000000000000000" pitchFamily="2" charset="2"/>
              <a:buChar char="§"/>
              <a:defRPr/>
            </a:pPr>
            <a:r>
              <a:rPr lang="pl-PL" sz="2000" b="1" dirty="0">
                <a:solidFill>
                  <a:schemeClr val="tx2"/>
                </a:solidFill>
                <a:latin typeface="+mj-lt"/>
              </a:rPr>
              <a:t>Wniosek może być wypełniony:</a:t>
            </a:r>
          </a:p>
          <a:p>
            <a:pPr marL="742950" lvl="1" indent="-285750" algn="just">
              <a:spcBef>
                <a:spcPts val="0"/>
              </a:spcBef>
              <a:spcAft>
                <a:spcPts val="1200"/>
              </a:spcAft>
              <a:buClr>
                <a:schemeClr val="accent6"/>
              </a:buClr>
              <a:buFont typeface="Wingdings" pitchFamily="2" charset="2"/>
              <a:buChar char="§"/>
              <a:defRPr/>
            </a:pPr>
            <a:r>
              <a:rPr lang="pl-PL" sz="2000" b="1" dirty="0">
                <a:solidFill>
                  <a:schemeClr val="tx2"/>
                </a:solidFill>
                <a:latin typeface="+mj-lt"/>
              </a:rPr>
              <a:t>W wersji elektronicznej i przesłany elektronicznie z wykorzystaniem kwalifikowanego podpisu elektronicznego w aplikacji internetowej</a:t>
            </a:r>
          </a:p>
          <a:p>
            <a:pPr marL="742950" lvl="1" indent="-285750" algn="just">
              <a:spcBef>
                <a:spcPts val="0"/>
              </a:spcBef>
              <a:spcAft>
                <a:spcPts val="1200"/>
              </a:spcAft>
              <a:buClr>
                <a:schemeClr val="accent6"/>
              </a:buClr>
              <a:buFont typeface="Wingdings" pitchFamily="2" charset="2"/>
              <a:buChar char="§"/>
              <a:defRPr/>
            </a:pPr>
            <a:r>
              <a:rPr lang="pl-PL" sz="2000" b="1" dirty="0">
                <a:solidFill>
                  <a:schemeClr val="tx2"/>
                </a:solidFill>
                <a:latin typeface="+mj-lt"/>
              </a:rPr>
              <a:t>W wersji elektronicznej w aplikacji internetowej, przesłany elektronicznie bez podpisu elektronicznego i złożony w </a:t>
            </a:r>
            <a:r>
              <a:rPr lang="pl-PL" sz="2000" b="1" dirty="0" err="1">
                <a:solidFill>
                  <a:schemeClr val="tx2"/>
                </a:solidFill>
                <a:latin typeface="+mj-lt"/>
              </a:rPr>
              <a:t>WFOŚiGW</a:t>
            </a:r>
            <a:r>
              <a:rPr lang="pl-PL" sz="2000" b="1" dirty="0">
                <a:solidFill>
                  <a:schemeClr val="tx2"/>
                </a:solidFill>
                <a:latin typeface="+mj-lt"/>
              </a:rPr>
              <a:t> w wersji papierowej</a:t>
            </a:r>
          </a:p>
          <a:p>
            <a:pPr marL="742950" lvl="1" indent="-285750" algn="just">
              <a:spcBef>
                <a:spcPts val="0"/>
              </a:spcBef>
              <a:spcAft>
                <a:spcPts val="1200"/>
              </a:spcAft>
              <a:buClr>
                <a:schemeClr val="accent6"/>
              </a:buClr>
              <a:buFont typeface="Wingdings" pitchFamily="2" charset="2"/>
              <a:buChar char="§"/>
              <a:defRPr/>
            </a:pPr>
            <a:r>
              <a:rPr lang="pl-PL" sz="2000" b="1" dirty="0">
                <a:solidFill>
                  <a:schemeClr val="tx2"/>
                </a:solidFill>
                <a:latin typeface="+mj-lt"/>
              </a:rPr>
              <a:t>W wersji papierowej, pobranej ze strony </a:t>
            </a:r>
            <a:r>
              <a:rPr lang="pl-PL" sz="2000" b="1" dirty="0" err="1">
                <a:solidFill>
                  <a:schemeClr val="tx2"/>
                </a:solidFill>
                <a:latin typeface="+mj-lt"/>
              </a:rPr>
              <a:t>WFOŚiGW</a:t>
            </a:r>
            <a:r>
              <a:rPr lang="pl-PL" sz="2000" b="1" dirty="0">
                <a:solidFill>
                  <a:schemeClr val="tx2"/>
                </a:solidFill>
                <a:latin typeface="+mj-lt"/>
              </a:rPr>
              <a:t> lub siedzibie </a:t>
            </a:r>
            <a:r>
              <a:rPr lang="pl-PL" sz="2000" b="1" dirty="0" err="1">
                <a:solidFill>
                  <a:schemeClr val="tx2"/>
                </a:solidFill>
                <a:latin typeface="+mj-lt"/>
              </a:rPr>
              <a:t>WFOŚiGW</a:t>
            </a:r>
            <a:r>
              <a:rPr lang="pl-PL" sz="2000" b="1" dirty="0">
                <a:solidFill>
                  <a:schemeClr val="tx2"/>
                </a:solidFill>
                <a:latin typeface="+mj-lt"/>
              </a:rPr>
              <a:t>, podpisany i złożony </a:t>
            </a:r>
            <a:br>
              <a:rPr lang="pl-PL" sz="2000" b="1" dirty="0">
                <a:solidFill>
                  <a:schemeClr val="tx2"/>
                </a:solidFill>
                <a:latin typeface="+mj-lt"/>
              </a:rPr>
            </a:br>
            <a:r>
              <a:rPr lang="pl-PL" sz="2000" b="1" dirty="0">
                <a:solidFill>
                  <a:schemeClr val="tx2"/>
                </a:solidFill>
                <a:latin typeface="+mj-lt"/>
              </a:rPr>
              <a:t>w </a:t>
            </a:r>
            <a:r>
              <a:rPr lang="pl-PL" sz="2000" b="1" dirty="0" err="1">
                <a:solidFill>
                  <a:schemeClr val="tx2"/>
                </a:solidFill>
                <a:latin typeface="+mj-lt"/>
              </a:rPr>
              <a:t>WFOŚiGW</a:t>
            </a:r>
            <a:endParaRPr lang="pl-PL" sz="2000" b="1" dirty="0">
              <a:solidFill>
                <a:schemeClr val="tx2"/>
              </a:solidFill>
              <a:latin typeface="+mj-lt"/>
            </a:endParaRPr>
          </a:p>
        </p:txBody>
      </p:sp>
      <p:sp>
        <p:nvSpPr>
          <p:cNvPr id="5" name="Tytuł 7">
            <a:extLst>
              <a:ext uri="{FF2B5EF4-FFF2-40B4-BE49-F238E27FC236}">
                <a16:creationId xmlns:a16="http://schemas.microsoft.com/office/drawing/2014/main" id="{9425D965-3018-49EF-9FF2-2B0D37FECAAC}"/>
              </a:ext>
            </a:extLst>
          </p:cNvPr>
          <p:cNvSpPr txBox="1">
            <a:spLocks/>
          </p:cNvSpPr>
          <p:nvPr/>
        </p:nvSpPr>
        <p:spPr>
          <a:xfrm>
            <a:off x="838200" y="188640"/>
            <a:ext cx="7923288" cy="86409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200" b="1" kern="1200">
                <a:solidFill>
                  <a:schemeClr val="bg1"/>
                </a:solidFill>
                <a:latin typeface="+mn-lt"/>
                <a:ea typeface="+mj-ea"/>
                <a:cs typeface="+mj-cs"/>
              </a:defRPr>
            </a:lvl1pPr>
          </a:lstStyle>
          <a:p>
            <a:pPr fontAlgn="auto">
              <a:spcAft>
                <a:spcPts val="0"/>
              </a:spcAft>
            </a:pPr>
            <a:r>
              <a:rPr lang="pl-PL" kern="0" dirty="0"/>
              <a:t>Warunki dofinansowania – aspekty finansowe</a:t>
            </a:r>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zaokrąglony 3">
            <a:extLst>
              <a:ext uri="{FF2B5EF4-FFF2-40B4-BE49-F238E27FC236}">
                <a16:creationId xmlns:a16="http://schemas.microsoft.com/office/drawing/2014/main" id="{9DA3D185-75B3-41A0-BF18-5463F79BF138}"/>
              </a:ext>
            </a:extLst>
          </p:cNvPr>
          <p:cNvSpPr/>
          <p:nvPr/>
        </p:nvSpPr>
        <p:spPr>
          <a:xfrm>
            <a:off x="623392" y="1340768"/>
            <a:ext cx="11161240" cy="4464496"/>
          </a:xfrm>
          <a:prstGeom prst="roundRect">
            <a:avLst>
              <a:gd name="adj" fmla="val 3684"/>
            </a:avLst>
          </a:prstGeom>
          <a:solidFill>
            <a:schemeClr val="accent6">
              <a:lumMod val="20000"/>
              <a:lumOff val="80000"/>
            </a:schemeClr>
          </a:solidFill>
          <a:ln/>
        </p:spPr>
        <p:style>
          <a:lnRef idx="3">
            <a:schemeClr val="lt1"/>
          </a:lnRef>
          <a:fillRef idx="1">
            <a:schemeClr val="accent6"/>
          </a:fillRef>
          <a:effectRef idx="1">
            <a:schemeClr val="accent6"/>
          </a:effectRef>
          <a:fontRef idx="minor">
            <a:schemeClr val="lt1"/>
          </a:fontRef>
        </p:style>
        <p:txBody>
          <a:bodyPr anchor="ctr"/>
          <a:lstStyle/>
          <a:p>
            <a:pPr marL="285750" indent="-285750" algn="just">
              <a:spcBef>
                <a:spcPts val="0"/>
              </a:spcBef>
              <a:spcAft>
                <a:spcPts val="1200"/>
              </a:spcAft>
              <a:buClr>
                <a:schemeClr val="accent6"/>
              </a:buClr>
              <a:buFont typeface="Wingdings" panose="05000000000000000000" pitchFamily="2" charset="2"/>
              <a:buChar char="§"/>
              <a:defRPr/>
            </a:pPr>
            <a:r>
              <a:rPr lang="pl-PL" sz="2000" dirty="0">
                <a:solidFill>
                  <a:schemeClr val="tx2"/>
                </a:solidFill>
                <a:latin typeface="+mj-lt"/>
              </a:rPr>
              <a:t>Maksymalne koszty kwalifikowane, od których jest liczona wysokość dotacji – </a:t>
            </a:r>
            <a:r>
              <a:rPr lang="pl-PL" sz="2000" b="1" dirty="0">
                <a:solidFill>
                  <a:schemeClr val="tx2"/>
                </a:solidFill>
                <a:latin typeface="+mj-lt"/>
              </a:rPr>
              <a:t>53 tys. zł</a:t>
            </a:r>
          </a:p>
          <a:p>
            <a:pPr marL="285750" indent="-285750" algn="just">
              <a:spcBef>
                <a:spcPts val="0"/>
              </a:spcBef>
              <a:spcAft>
                <a:spcPts val="1200"/>
              </a:spcAft>
              <a:buClr>
                <a:schemeClr val="accent6"/>
              </a:buClr>
              <a:buFont typeface="Wingdings" panose="05000000000000000000" pitchFamily="2" charset="2"/>
              <a:buChar char="§"/>
              <a:defRPr/>
            </a:pPr>
            <a:r>
              <a:rPr lang="pl-PL" sz="2000" dirty="0">
                <a:solidFill>
                  <a:schemeClr val="tx2"/>
                </a:solidFill>
                <a:latin typeface="+mj-lt"/>
              </a:rPr>
              <a:t>Minimalna wartość kosztów kwalifikowanych przedsięwzięcia – </a:t>
            </a:r>
            <a:r>
              <a:rPr lang="pl-PL" sz="2000" b="1" dirty="0">
                <a:solidFill>
                  <a:schemeClr val="tx2"/>
                </a:solidFill>
                <a:latin typeface="+mj-lt"/>
              </a:rPr>
              <a:t>7 tys. zł</a:t>
            </a:r>
          </a:p>
          <a:p>
            <a:pPr marL="285750" indent="-285750" algn="just">
              <a:spcBef>
                <a:spcPts val="0"/>
              </a:spcBef>
              <a:spcAft>
                <a:spcPts val="1200"/>
              </a:spcAft>
              <a:buClr>
                <a:schemeClr val="accent6"/>
              </a:buClr>
              <a:buFont typeface="Wingdings" panose="05000000000000000000" pitchFamily="2" charset="2"/>
              <a:buChar char="§"/>
              <a:defRPr/>
            </a:pPr>
            <a:r>
              <a:rPr lang="pl-PL" sz="2000" dirty="0">
                <a:solidFill>
                  <a:schemeClr val="tx2"/>
                </a:solidFill>
                <a:latin typeface="+mj-lt"/>
              </a:rPr>
              <a:t>Zmienne oprocentowanie pożyczki wynosi WIBOR 12M +70 </a:t>
            </a:r>
            <a:r>
              <a:rPr lang="pl-PL" sz="2000" dirty="0" err="1">
                <a:solidFill>
                  <a:schemeClr val="tx2"/>
                </a:solidFill>
                <a:latin typeface="+mj-lt"/>
              </a:rPr>
              <a:t>pkt</a:t>
            </a:r>
            <a:r>
              <a:rPr lang="pl-PL" sz="2000" dirty="0">
                <a:solidFill>
                  <a:schemeClr val="tx2"/>
                </a:solidFill>
                <a:latin typeface="+mj-lt"/>
              </a:rPr>
              <a:t> bazowych i </a:t>
            </a:r>
            <a:r>
              <a:rPr lang="pl-PL" sz="2000" b="1" dirty="0">
                <a:solidFill>
                  <a:schemeClr val="tx2"/>
                </a:solidFill>
                <a:latin typeface="+mj-lt"/>
              </a:rPr>
              <a:t>nie mniej niż 2% rocznie</a:t>
            </a:r>
          </a:p>
          <a:p>
            <a:pPr marL="285750" indent="-285750" algn="just">
              <a:spcBef>
                <a:spcPts val="0"/>
              </a:spcBef>
              <a:spcAft>
                <a:spcPts val="1200"/>
              </a:spcAft>
              <a:buClr>
                <a:schemeClr val="accent6"/>
              </a:buClr>
              <a:buFont typeface="Wingdings" panose="05000000000000000000" pitchFamily="2" charset="2"/>
              <a:buChar char="§"/>
              <a:defRPr/>
            </a:pPr>
            <a:r>
              <a:rPr lang="pl-PL" sz="2000" dirty="0">
                <a:solidFill>
                  <a:schemeClr val="tx2"/>
                </a:solidFill>
                <a:latin typeface="+mj-lt"/>
              </a:rPr>
              <a:t>Planowany okres spłaty pożyczki: </a:t>
            </a:r>
            <a:r>
              <a:rPr lang="pl-PL" sz="2000" b="1" dirty="0">
                <a:solidFill>
                  <a:schemeClr val="tx2"/>
                </a:solidFill>
                <a:latin typeface="+mj-lt"/>
              </a:rPr>
              <a:t>do 180 miesięcy</a:t>
            </a:r>
          </a:p>
          <a:p>
            <a:pPr marL="285750" indent="-285750" algn="just">
              <a:spcBef>
                <a:spcPts val="0"/>
              </a:spcBef>
              <a:spcAft>
                <a:spcPts val="1200"/>
              </a:spcAft>
              <a:buClr>
                <a:schemeClr val="accent6"/>
              </a:buClr>
              <a:buFont typeface="Wingdings" panose="05000000000000000000" pitchFamily="2" charset="2"/>
              <a:buChar char="§"/>
              <a:defRPr/>
            </a:pPr>
            <a:r>
              <a:rPr lang="pl-PL" sz="2000" dirty="0">
                <a:solidFill>
                  <a:schemeClr val="tx2"/>
                </a:solidFill>
                <a:latin typeface="+mj-lt"/>
              </a:rPr>
              <a:t>Karencja w spłacie rat kapitałowych liczona jest od daty wypłaty ostatniej transzy pożyczki do daty spłaty pierwszej raty kapitałowej, lecz nie dłużej niż do 12 miesięcy po zakończeniu realizacji przedsięwzięcia. Karencja wlicza się w okres spłaty pożyczki.</a:t>
            </a:r>
            <a:endParaRPr lang="pl-PL" sz="2000" b="1" dirty="0">
              <a:solidFill>
                <a:schemeClr val="tx2"/>
              </a:solidFill>
              <a:latin typeface="+mj-lt"/>
            </a:endParaRPr>
          </a:p>
          <a:p>
            <a:pPr marL="285750" indent="-285750" algn="just">
              <a:spcBef>
                <a:spcPts val="0"/>
              </a:spcBef>
              <a:spcAft>
                <a:spcPts val="1200"/>
              </a:spcAft>
              <a:buClr>
                <a:schemeClr val="accent6"/>
              </a:buClr>
              <a:buFont typeface="Wingdings" panose="05000000000000000000" pitchFamily="2" charset="2"/>
              <a:buChar char="§"/>
              <a:defRPr/>
            </a:pPr>
            <a:r>
              <a:rPr lang="pl-PL" sz="2000" dirty="0">
                <a:solidFill>
                  <a:schemeClr val="tx2"/>
                </a:solidFill>
                <a:latin typeface="+mj-lt"/>
              </a:rPr>
              <a:t>Udział powierzchni, na której prowadzona jest działalność gospodarcza, w całkowitej ogrzewanej powierzchni budynku, pomniejsza koszt kwalifikowany przedsięwzięcia.</a:t>
            </a:r>
            <a:endParaRPr lang="pl-PL" sz="2000" b="1" dirty="0">
              <a:solidFill>
                <a:schemeClr val="tx2"/>
              </a:solidFill>
              <a:latin typeface="+mj-lt"/>
            </a:endParaRPr>
          </a:p>
        </p:txBody>
      </p:sp>
      <p:sp>
        <p:nvSpPr>
          <p:cNvPr id="5" name="Tytuł 7">
            <a:extLst>
              <a:ext uri="{FF2B5EF4-FFF2-40B4-BE49-F238E27FC236}">
                <a16:creationId xmlns:a16="http://schemas.microsoft.com/office/drawing/2014/main" id="{9425D965-3018-49EF-9FF2-2B0D37FECAAC}"/>
              </a:ext>
            </a:extLst>
          </p:cNvPr>
          <p:cNvSpPr txBox="1">
            <a:spLocks/>
          </p:cNvSpPr>
          <p:nvPr/>
        </p:nvSpPr>
        <p:spPr>
          <a:xfrm>
            <a:off x="838200" y="188640"/>
            <a:ext cx="7923288" cy="86409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200" b="1" kern="1200">
                <a:solidFill>
                  <a:schemeClr val="bg1"/>
                </a:solidFill>
                <a:latin typeface="+mn-lt"/>
                <a:ea typeface="+mj-ea"/>
                <a:cs typeface="+mj-cs"/>
              </a:defRPr>
            </a:lvl1pPr>
          </a:lstStyle>
          <a:p>
            <a:pPr fontAlgn="auto">
              <a:spcAft>
                <a:spcPts val="0"/>
              </a:spcAft>
            </a:pPr>
            <a:r>
              <a:rPr lang="pl-PL" kern="0" dirty="0"/>
              <a:t>Warunki dofinansowania – aspekty finansowe</a:t>
            </a:r>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zaokrąglony 3">
            <a:extLst>
              <a:ext uri="{FF2B5EF4-FFF2-40B4-BE49-F238E27FC236}">
                <a16:creationId xmlns:a16="http://schemas.microsoft.com/office/drawing/2014/main" id="{31145864-3682-41D4-A431-56FE12D8AF21}"/>
              </a:ext>
            </a:extLst>
          </p:cNvPr>
          <p:cNvSpPr/>
          <p:nvPr/>
        </p:nvSpPr>
        <p:spPr>
          <a:xfrm>
            <a:off x="730796" y="1268760"/>
            <a:ext cx="10730408" cy="4464496"/>
          </a:xfrm>
          <a:prstGeom prst="roundRect">
            <a:avLst>
              <a:gd name="adj" fmla="val 3684"/>
            </a:avLst>
          </a:prstGeom>
          <a:solidFill>
            <a:schemeClr val="accent6">
              <a:lumMod val="20000"/>
              <a:lumOff val="80000"/>
            </a:schemeClr>
          </a:solidFill>
          <a:ln/>
        </p:spPr>
        <p:style>
          <a:lnRef idx="3">
            <a:schemeClr val="lt1"/>
          </a:lnRef>
          <a:fillRef idx="1">
            <a:schemeClr val="accent6"/>
          </a:fillRef>
          <a:effectRef idx="1">
            <a:schemeClr val="accent6"/>
          </a:effectRef>
          <a:fontRef idx="minor">
            <a:schemeClr val="lt1"/>
          </a:fontRef>
        </p:style>
        <p:txBody>
          <a:bodyPr anchor="ctr"/>
          <a:lstStyle/>
          <a:p>
            <a:pPr marL="742950" lvl="1" indent="-285750" algn="just">
              <a:spcBef>
                <a:spcPts val="600"/>
              </a:spcBef>
              <a:buFont typeface="Wingdings" panose="05000000000000000000" pitchFamily="2" charset="2"/>
              <a:buChar char="§"/>
              <a:defRPr/>
            </a:pPr>
            <a:r>
              <a:rPr lang="pl-PL" sz="2000" dirty="0">
                <a:solidFill>
                  <a:schemeClr val="tx2"/>
                </a:solidFill>
                <a:latin typeface="+mj-lt"/>
              </a:rPr>
              <a:t>Okres realizacji przedsięwzięcia: </a:t>
            </a:r>
            <a:r>
              <a:rPr lang="pl-PL" sz="2000" b="1" dirty="0">
                <a:solidFill>
                  <a:schemeClr val="tx2"/>
                </a:solidFill>
                <a:latin typeface="+mj-lt"/>
              </a:rPr>
              <a:t>do 24 miesięcy od daty zawarcia umowy o dofinansowanie, lecz nie później niż do 30.06.2029 r.</a:t>
            </a:r>
          </a:p>
          <a:p>
            <a:pPr marL="742950" lvl="1" indent="-285750" algn="just">
              <a:spcBef>
                <a:spcPts val="600"/>
              </a:spcBef>
              <a:defRPr/>
            </a:pPr>
            <a:endParaRPr lang="pl-PL" sz="2000" b="1" dirty="0">
              <a:solidFill>
                <a:schemeClr val="accent6">
                  <a:lumMod val="75000"/>
                </a:schemeClr>
              </a:solidFill>
              <a:latin typeface="+mj-lt"/>
            </a:endParaRPr>
          </a:p>
          <a:p>
            <a:pPr marL="742950" lvl="1" indent="-285750" algn="just">
              <a:spcBef>
                <a:spcPts val="600"/>
              </a:spcBef>
              <a:buFont typeface="Wingdings" panose="05000000000000000000" pitchFamily="2" charset="2"/>
              <a:buChar char="§"/>
              <a:defRPr/>
            </a:pPr>
            <a:r>
              <a:rPr lang="pl-PL" sz="2000" dirty="0">
                <a:solidFill>
                  <a:schemeClr val="tx2"/>
                </a:solidFill>
                <a:latin typeface="+mj-lt"/>
              </a:rPr>
              <a:t>Realizacja przedsięwzięcia może nastąpić:</a:t>
            </a:r>
          </a:p>
          <a:p>
            <a:pPr marL="1200150" lvl="2" indent="-285750" algn="just">
              <a:spcBef>
                <a:spcPts val="600"/>
              </a:spcBef>
              <a:buFont typeface="Wingdings" panose="05000000000000000000" pitchFamily="2" charset="2"/>
              <a:buChar char="§"/>
              <a:defRPr/>
            </a:pPr>
            <a:r>
              <a:rPr lang="pl-PL" sz="2000" dirty="0">
                <a:solidFill>
                  <a:schemeClr val="tx2"/>
                </a:solidFill>
                <a:latin typeface="+mj-lt"/>
              </a:rPr>
              <a:t>Po 01.01.2018 r. lecz nie wcześniej niż 12 miesięcy przed dniem złożenia wniosku </a:t>
            </a:r>
            <a:br>
              <a:rPr lang="pl-PL" sz="2000" dirty="0">
                <a:solidFill>
                  <a:schemeClr val="tx2"/>
                </a:solidFill>
                <a:latin typeface="+mj-lt"/>
              </a:rPr>
            </a:br>
            <a:r>
              <a:rPr lang="pl-PL" sz="2000" dirty="0">
                <a:solidFill>
                  <a:schemeClr val="tx2"/>
                </a:solidFill>
                <a:latin typeface="+mj-lt"/>
              </a:rPr>
              <a:t>o dofinansowanie dla wniosków złożonych do 30.06.2019 r.</a:t>
            </a:r>
          </a:p>
          <a:p>
            <a:pPr marL="1200150" lvl="2" indent="-285750" algn="just">
              <a:spcBef>
                <a:spcPts val="600"/>
              </a:spcBef>
              <a:buFont typeface="Wingdings" panose="05000000000000000000" pitchFamily="2" charset="2"/>
              <a:buChar char="§"/>
              <a:defRPr/>
            </a:pPr>
            <a:r>
              <a:rPr lang="pl-PL" sz="2000" dirty="0">
                <a:solidFill>
                  <a:schemeClr val="tx2"/>
                </a:solidFill>
                <a:latin typeface="+mj-lt"/>
              </a:rPr>
              <a:t>Nie wcześniej niż złożenie wniosku o dofinansowanie, jeśli wniosek jest składany </a:t>
            </a:r>
            <a:br>
              <a:rPr lang="pl-PL" sz="2000" dirty="0">
                <a:solidFill>
                  <a:schemeClr val="tx2"/>
                </a:solidFill>
                <a:latin typeface="+mj-lt"/>
              </a:rPr>
            </a:br>
            <a:r>
              <a:rPr lang="pl-PL" sz="2000" dirty="0">
                <a:solidFill>
                  <a:schemeClr val="tx2"/>
                </a:solidFill>
                <a:latin typeface="+mj-lt"/>
              </a:rPr>
              <a:t>od 01.07.2019 r. z wyłączeniem dokumentacji projektowej i audytu energetycznego, które mogą być wykonane wcześniej</a:t>
            </a:r>
          </a:p>
          <a:p>
            <a:pPr marL="1200150" lvl="2" indent="-285750" algn="just">
              <a:spcBef>
                <a:spcPts val="600"/>
              </a:spcBef>
              <a:buFont typeface="Wingdings" panose="05000000000000000000" pitchFamily="2" charset="2"/>
              <a:buChar char="§"/>
              <a:defRPr/>
            </a:pPr>
            <a:r>
              <a:rPr lang="pl-PL" sz="2000" dirty="0">
                <a:solidFill>
                  <a:schemeClr val="tx2"/>
                </a:solidFill>
                <a:latin typeface="+mj-lt"/>
              </a:rPr>
              <a:t>Przedsięwzięcie nie może zostać zakończone przed dniem złożenia wniosku </a:t>
            </a:r>
            <a:br>
              <a:rPr lang="pl-PL" sz="2000" dirty="0">
                <a:solidFill>
                  <a:schemeClr val="tx2"/>
                </a:solidFill>
                <a:latin typeface="+mj-lt"/>
              </a:rPr>
            </a:br>
            <a:r>
              <a:rPr lang="pl-PL" sz="2000" dirty="0">
                <a:solidFill>
                  <a:schemeClr val="tx2"/>
                </a:solidFill>
                <a:latin typeface="+mj-lt"/>
              </a:rPr>
              <a:t>o dofinansowanie</a:t>
            </a:r>
          </a:p>
        </p:txBody>
      </p:sp>
      <p:sp>
        <p:nvSpPr>
          <p:cNvPr id="5" name="Tytuł 7">
            <a:extLst>
              <a:ext uri="{FF2B5EF4-FFF2-40B4-BE49-F238E27FC236}">
                <a16:creationId xmlns:a16="http://schemas.microsoft.com/office/drawing/2014/main" id="{A21758FE-4D36-4685-9791-236D3BB256D7}"/>
              </a:ext>
            </a:extLst>
          </p:cNvPr>
          <p:cNvSpPr txBox="1">
            <a:spLocks/>
          </p:cNvSpPr>
          <p:nvPr/>
        </p:nvSpPr>
        <p:spPr>
          <a:xfrm>
            <a:off x="838200" y="188640"/>
            <a:ext cx="8714184" cy="86409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200" b="1" kern="1200">
                <a:solidFill>
                  <a:schemeClr val="bg1"/>
                </a:solidFill>
                <a:latin typeface="+mn-lt"/>
                <a:ea typeface="+mj-ea"/>
                <a:cs typeface="+mj-cs"/>
              </a:defRPr>
            </a:lvl1pPr>
          </a:lstStyle>
          <a:p>
            <a:pPr fontAlgn="auto">
              <a:spcAft>
                <a:spcPts val="0"/>
              </a:spcAft>
            </a:pPr>
            <a:r>
              <a:rPr lang="pl-PL" kern="0" dirty="0"/>
              <a:t>Warunki dofinansowania – czas realizacji inwestycji</a:t>
            </a:r>
            <a:endParaRPr lang="pl-P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7D9FDB10-EBFE-4929-895C-8F359A993B82}"/>
              </a:ext>
            </a:extLst>
          </p:cNvPr>
          <p:cNvGraphicFramePr>
            <a:graphicFrameLocks noGrp="1"/>
          </p:cNvGraphicFramePr>
          <p:nvPr>
            <p:extLst>
              <p:ext uri="{D42A27DB-BD31-4B8C-83A1-F6EECF244321}">
                <p14:modId xmlns:p14="http://schemas.microsoft.com/office/powerpoint/2010/main" val="656440211"/>
              </p:ext>
            </p:extLst>
          </p:nvPr>
        </p:nvGraphicFramePr>
        <p:xfrm>
          <a:off x="191344" y="1340768"/>
          <a:ext cx="11737304" cy="4502366"/>
        </p:xfrm>
        <a:graphic>
          <a:graphicData uri="http://schemas.openxmlformats.org/drawingml/2006/table">
            <a:tbl>
              <a:tblPr firstRow="1" bandRow="1">
                <a:tableStyleId>{93296810-A885-4BE3-A3E7-6D5BEEA58F35}</a:tableStyleId>
              </a:tblPr>
              <a:tblGrid>
                <a:gridCol w="6048672">
                  <a:extLst>
                    <a:ext uri="{9D8B030D-6E8A-4147-A177-3AD203B41FA5}">
                      <a16:colId xmlns:a16="http://schemas.microsoft.com/office/drawing/2014/main" val="1200271988"/>
                    </a:ext>
                  </a:extLst>
                </a:gridCol>
                <a:gridCol w="1584176">
                  <a:extLst>
                    <a:ext uri="{9D8B030D-6E8A-4147-A177-3AD203B41FA5}">
                      <a16:colId xmlns:a16="http://schemas.microsoft.com/office/drawing/2014/main" val="1850138274"/>
                    </a:ext>
                  </a:extLst>
                </a:gridCol>
                <a:gridCol w="1368152">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296144">
                  <a:extLst>
                    <a:ext uri="{9D8B030D-6E8A-4147-A177-3AD203B41FA5}">
                      <a16:colId xmlns:a16="http://schemas.microsoft.com/office/drawing/2014/main" val="58817681"/>
                    </a:ext>
                  </a:extLst>
                </a:gridCol>
              </a:tblGrid>
              <a:tr h="648072">
                <a:tc rowSpan="2">
                  <a:txBody>
                    <a:bodyPr/>
                    <a:lstStyle/>
                    <a:p>
                      <a:pPr algn="ctr"/>
                      <a:endParaRPr lang="pl-PL" sz="1200" dirty="0">
                        <a:latin typeface="+mn-lt"/>
                      </a:endParaRPr>
                    </a:p>
                  </a:txBody>
                  <a:tcPr anchor="ctr">
                    <a:lnR w="12700" cap="flat" cmpd="sng" algn="ctr">
                      <a:solidFill>
                        <a:schemeClr val="bg1"/>
                      </a:solidFill>
                      <a:prstDash val="solid"/>
                      <a:round/>
                      <a:headEnd type="none" w="med" len="med"/>
                      <a:tailEnd type="none" w="med" len="med"/>
                    </a:lnR>
                    <a:noFill/>
                  </a:tcPr>
                </a:tc>
                <a:tc gridSpan="2">
                  <a:txBody>
                    <a:bodyPr/>
                    <a:lstStyle/>
                    <a:p>
                      <a:pPr algn="ctr"/>
                      <a:r>
                        <a:rPr lang="pl-PL" sz="1300" b="1" dirty="0"/>
                        <a:t>Pozwolenie na budowę </a:t>
                      </a:r>
                      <a:br>
                        <a:rPr lang="pl-PL" sz="1300" b="1" dirty="0"/>
                      </a:br>
                      <a:r>
                        <a:rPr lang="pl-PL" sz="1300" b="1" dirty="0"/>
                        <a:t>wydane do 15.12.2002 r., </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algn="ctr"/>
                      <a:endParaRPr lang="pl-PL" sz="1200" dirty="0">
                        <a:latin typeface="+mn-lt"/>
                      </a:endParaRPr>
                    </a:p>
                  </a:txBody>
                  <a:tcPr anchor="ctr"/>
                </a:tc>
                <a:tc gridSpan="2">
                  <a:txBody>
                    <a:bodyPr/>
                    <a:lstStyle/>
                    <a:p>
                      <a:pPr algn="ctr"/>
                      <a:r>
                        <a:rPr lang="pl-PL" sz="1300" b="1" dirty="0"/>
                        <a:t>Pozwolenie na budowę </a:t>
                      </a:r>
                      <a:br>
                        <a:rPr lang="pl-PL" sz="1300" b="1" dirty="0"/>
                      </a:br>
                      <a:r>
                        <a:rPr lang="pl-PL" sz="1300" b="1" dirty="0"/>
                        <a:t>wydane po 15.12.2002 r.</a:t>
                      </a:r>
                    </a:p>
                  </a:txBody>
                  <a:tcPr anchor="ctr">
                    <a:lnB w="12700" cap="flat" cmpd="sng" algn="ctr">
                      <a:solidFill>
                        <a:schemeClr val="bg1"/>
                      </a:solidFill>
                      <a:prstDash val="solid"/>
                      <a:round/>
                      <a:headEnd type="none" w="med" len="med"/>
                      <a:tailEnd type="none" w="med" len="med"/>
                    </a:lnB>
                  </a:tcPr>
                </a:tc>
                <a:tc hMerge="1">
                  <a:txBody>
                    <a:bodyPr/>
                    <a:lstStyle/>
                    <a:p>
                      <a:pPr algn="ctr"/>
                      <a:endParaRPr lang="pl-PL" sz="1200" dirty="0">
                        <a:latin typeface="+mn-lt"/>
                      </a:endParaRPr>
                    </a:p>
                  </a:txBody>
                  <a:tcPr anchor="ctr"/>
                </a:tc>
                <a:extLst>
                  <a:ext uri="{0D108BD9-81ED-4DB2-BD59-A6C34878D82A}">
                    <a16:rowId xmlns:a16="http://schemas.microsoft.com/office/drawing/2014/main" val="1805009580"/>
                  </a:ext>
                </a:extLst>
              </a:tr>
              <a:tr h="936104">
                <a:tc vMerge="1">
                  <a:txBody>
                    <a:bodyPr/>
                    <a:lstStyle/>
                    <a:p>
                      <a:pPr lvl="1" algn="l"/>
                      <a:endParaRPr lang="pl-PL" sz="1200" dirty="0">
                        <a:latin typeface="+mn-lt"/>
                      </a:endParaRPr>
                    </a:p>
                  </a:txBody>
                  <a:tcPr anchor="ctr"/>
                </a:tc>
                <a:tc>
                  <a:txBody>
                    <a:bodyPr/>
                    <a:lstStyle/>
                    <a:p>
                      <a:pPr algn="ctr"/>
                      <a:r>
                        <a:rPr lang="pl-PL" sz="1300" dirty="0">
                          <a:solidFill>
                            <a:schemeClr val="bg1"/>
                          </a:solidFill>
                          <a:latin typeface="+mn-lt"/>
                        </a:rPr>
                        <a:t>źródło ciepła jest stare, niespełniające wymagań programu</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a:r>
                        <a:rPr lang="pl-PL" sz="1300" dirty="0">
                          <a:solidFill>
                            <a:schemeClr val="bg1"/>
                          </a:solidFill>
                          <a:latin typeface="+mn-lt"/>
                        </a:rPr>
                        <a:t>źródło ciepła jest nowe, spełniające wymagania programu</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a:r>
                        <a:rPr lang="pl-PL" sz="1300" dirty="0">
                          <a:solidFill>
                            <a:schemeClr val="bg1"/>
                          </a:solidFill>
                          <a:latin typeface="+mn-lt"/>
                        </a:rPr>
                        <a:t>źródło ciepła jest stare, niespełniające wymagań programu</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a:r>
                        <a:rPr lang="pl-PL" sz="1300" dirty="0">
                          <a:solidFill>
                            <a:schemeClr val="bg1"/>
                          </a:solidFill>
                          <a:latin typeface="+mn-lt"/>
                        </a:rPr>
                        <a:t>źródło ciepła jest nowe, spełniające wymagania programu</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0001"/>
                  </a:ext>
                </a:extLst>
              </a:tr>
              <a:tr h="322745">
                <a:tc>
                  <a:txBody>
                    <a:bodyPr/>
                    <a:lstStyle/>
                    <a:p>
                      <a:pPr lvl="1" algn="l" fontAlgn="ctr"/>
                      <a:r>
                        <a:rPr lang="pl-PL" sz="1400" u="none" strike="noStrike" dirty="0">
                          <a:effectLst/>
                          <a:latin typeface="+mj-lt"/>
                        </a:rPr>
                        <a:t>Wymiana źródła ciepła* na spełniające warunki programu wraz z przyłączami</a:t>
                      </a:r>
                      <a:endParaRPr lang="pl-PL" sz="1400" b="0" i="0" u="none" strike="noStrike" dirty="0">
                        <a:solidFill>
                          <a:srgbClr val="000000"/>
                        </a:solidFill>
                        <a:effectLst/>
                        <a:latin typeface="+mj-lt"/>
                      </a:endParaRPr>
                    </a:p>
                  </a:txBody>
                  <a:tcPr marL="6501" marR="6501" marT="6501" marB="0" anchor="ctr"/>
                </a:tc>
                <a:tc>
                  <a:txBody>
                    <a:bodyPr/>
                    <a:lstStyle/>
                    <a:p>
                      <a:pPr algn="ctr"/>
                      <a:r>
                        <a:rPr lang="pl-PL" sz="1200" b="1" dirty="0">
                          <a:latin typeface="+mn-lt"/>
                        </a:rPr>
                        <a:t>X</a:t>
                      </a:r>
                    </a:p>
                  </a:txBody>
                  <a:tcPr anchor="ctr">
                    <a:lnT w="38100" cap="flat" cmpd="sng" algn="ctr">
                      <a:solidFill>
                        <a:schemeClr val="bg1"/>
                      </a:solidFill>
                      <a:prstDash val="solid"/>
                      <a:round/>
                      <a:headEnd type="none" w="med" len="med"/>
                      <a:tailEnd type="none" w="med" len="med"/>
                    </a:lnT>
                  </a:tcPr>
                </a:tc>
                <a:tc>
                  <a:txBody>
                    <a:bodyPr/>
                    <a:lstStyle/>
                    <a:p>
                      <a:pPr algn="ctr"/>
                      <a:endParaRPr lang="pl-PL" sz="1200" b="1" dirty="0">
                        <a:latin typeface="+mn-lt"/>
                      </a:endParaRPr>
                    </a:p>
                  </a:txBody>
                  <a:tcPr anchor="ctr">
                    <a:lnT w="38100" cap="flat" cmpd="sng" algn="ctr">
                      <a:solidFill>
                        <a:schemeClr val="bg1"/>
                      </a:solidFill>
                      <a:prstDash val="solid"/>
                      <a:round/>
                      <a:headEnd type="none" w="med" len="med"/>
                      <a:tailEnd type="none" w="med" len="med"/>
                    </a:lnT>
                  </a:tcPr>
                </a:tc>
                <a:tc>
                  <a:txBody>
                    <a:bodyPr/>
                    <a:lstStyle/>
                    <a:p>
                      <a:pPr algn="ctr"/>
                      <a:r>
                        <a:rPr lang="pl-PL" sz="1200" b="1" dirty="0">
                          <a:latin typeface="+mn-lt"/>
                        </a:rPr>
                        <a:t>X</a:t>
                      </a:r>
                    </a:p>
                  </a:txBody>
                  <a:tcPr anchor="ctr">
                    <a:lnT w="38100" cap="flat" cmpd="sng" algn="ctr">
                      <a:solidFill>
                        <a:schemeClr val="bg1"/>
                      </a:solidFill>
                      <a:prstDash val="solid"/>
                      <a:round/>
                      <a:headEnd type="none" w="med" len="med"/>
                      <a:tailEnd type="none" w="med" len="med"/>
                    </a:lnT>
                  </a:tcPr>
                </a:tc>
                <a:tc>
                  <a:txBody>
                    <a:bodyPr/>
                    <a:lstStyle/>
                    <a:p>
                      <a:pPr algn="ctr"/>
                      <a:endParaRPr lang="pl-PL" sz="1200" b="1" dirty="0">
                        <a:latin typeface="+mn-lt"/>
                      </a:endParaRPr>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5253896"/>
                  </a:ext>
                </a:extLst>
              </a:tr>
              <a:tr h="677333">
                <a:tc>
                  <a:txBody>
                    <a:bodyPr/>
                    <a:lstStyle/>
                    <a:p>
                      <a:pPr lvl="1" algn="l" fontAlgn="ctr"/>
                      <a:r>
                        <a:rPr lang="pl-PL" sz="1400" u="none" strike="noStrike" dirty="0">
                          <a:effectLst/>
                          <a:latin typeface="+mj-lt"/>
                        </a:rPr>
                        <a:t>Docieplanie ścian zewnętrznych i wewnętrznych budynku oddzielających pomieszczenia</a:t>
                      </a:r>
                      <a:r>
                        <a:rPr lang="pl-PL" sz="1400" u="none" strike="noStrike" baseline="0" dirty="0">
                          <a:effectLst/>
                          <a:latin typeface="+mj-lt"/>
                        </a:rPr>
                        <a:t> ogrzewane od środowiska zewnętrznego lub pomieszczeń nieogrzewanych </a:t>
                      </a:r>
                      <a:endParaRPr lang="pl-PL" sz="1400" b="0" i="0" u="none" strike="noStrike" dirty="0">
                        <a:solidFill>
                          <a:srgbClr val="000000"/>
                        </a:solidFill>
                        <a:effectLst/>
                        <a:latin typeface="+mj-lt"/>
                      </a:endParaRPr>
                    </a:p>
                  </a:txBody>
                  <a:tcPr marL="6501" marR="6501" marT="6501" marB="0" anchor="ctr"/>
                </a:tc>
                <a:tc>
                  <a:txBody>
                    <a:bodyPr/>
                    <a:lstStyle/>
                    <a:p>
                      <a:pPr algn="ctr"/>
                      <a:r>
                        <a:rPr lang="pl-PL" sz="1200" b="1" dirty="0">
                          <a:latin typeface="+mn-lt"/>
                        </a:rPr>
                        <a:t>X</a:t>
                      </a:r>
                    </a:p>
                  </a:txBody>
                  <a:tcPr anchor="ctr"/>
                </a:tc>
                <a:tc>
                  <a:txBody>
                    <a:bodyPr/>
                    <a:lstStyle/>
                    <a:p>
                      <a:pPr algn="ctr"/>
                      <a:r>
                        <a:rPr lang="pl-PL" sz="1200" b="1" dirty="0">
                          <a:latin typeface="+mn-lt"/>
                        </a:rPr>
                        <a:t>X</a:t>
                      </a:r>
                    </a:p>
                  </a:txBody>
                  <a:tcPr anchor="ctr"/>
                </a:tc>
                <a:tc>
                  <a:txBody>
                    <a:bodyPr/>
                    <a:lstStyle/>
                    <a:p>
                      <a:pPr algn="ctr"/>
                      <a:r>
                        <a:rPr lang="pl-PL" sz="1200" b="1" dirty="0">
                          <a:latin typeface="+mn-lt"/>
                        </a:rPr>
                        <a:t>X</a:t>
                      </a:r>
                    </a:p>
                  </a:txBody>
                  <a:tcPr anchor="ctr"/>
                </a:tc>
                <a:tc>
                  <a:txBody>
                    <a:bodyPr/>
                    <a:lstStyle/>
                    <a:p>
                      <a:pPr algn="ctr"/>
                      <a:endParaRPr lang="pl-PL" sz="1200" b="1" dirty="0">
                        <a:latin typeface="+mn-lt"/>
                      </a:endParaRPr>
                    </a:p>
                  </a:txBody>
                  <a:tcPr anchor="ctr"/>
                </a:tc>
                <a:extLst>
                  <a:ext uri="{0D108BD9-81ED-4DB2-BD59-A6C34878D82A}">
                    <a16:rowId xmlns:a16="http://schemas.microsoft.com/office/drawing/2014/main" val="1499324281"/>
                  </a:ext>
                </a:extLst>
              </a:tr>
              <a:tr h="338877">
                <a:tc>
                  <a:txBody>
                    <a:bodyPr/>
                    <a:lstStyle/>
                    <a:p>
                      <a:pPr lvl="1" algn="l" fontAlgn="ctr"/>
                      <a:r>
                        <a:rPr lang="pl-PL" sz="1400" u="none" strike="noStrike" dirty="0">
                          <a:effectLst/>
                          <a:latin typeface="+mj-lt"/>
                        </a:rPr>
                        <a:t>Wymiana stolarki zewnętrznej</a:t>
                      </a:r>
                      <a:r>
                        <a:rPr lang="pl-PL" sz="1400" u="none" strike="noStrike" baseline="0" dirty="0">
                          <a:effectLst/>
                          <a:latin typeface="+mj-lt"/>
                        </a:rPr>
                        <a:t> </a:t>
                      </a:r>
                      <a:r>
                        <a:rPr lang="pl-PL" sz="1400" u="none" strike="noStrike" dirty="0">
                          <a:effectLst/>
                          <a:latin typeface="+mj-lt"/>
                        </a:rPr>
                        <a:t>(okien,</a:t>
                      </a:r>
                      <a:r>
                        <a:rPr lang="pl-PL" sz="1400" u="none" strike="noStrike" baseline="0" dirty="0">
                          <a:effectLst/>
                          <a:latin typeface="+mj-lt"/>
                        </a:rPr>
                        <a:t> drzwi, garażowych)</a:t>
                      </a:r>
                      <a:endParaRPr lang="pl-PL" sz="1400" b="0" i="0" u="none" strike="noStrike" dirty="0">
                        <a:solidFill>
                          <a:srgbClr val="000000"/>
                        </a:solidFill>
                        <a:effectLst/>
                        <a:latin typeface="+mj-lt"/>
                      </a:endParaRPr>
                    </a:p>
                  </a:txBody>
                  <a:tcPr marL="6501" marR="6501" marT="6501" marB="0" anchor="ctr"/>
                </a:tc>
                <a:tc>
                  <a:txBody>
                    <a:bodyPr/>
                    <a:lstStyle/>
                    <a:p>
                      <a:pPr algn="ctr"/>
                      <a:r>
                        <a:rPr lang="pl-PL" sz="1200" b="1" dirty="0">
                          <a:latin typeface="+mn-lt"/>
                        </a:rPr>
                        <a:t>X</a:t>
                      </a:r>
                    </a:p>
                  </a:txBody>
                  <a:tcPr anchor="ctr"/>
                </a:tc>
                <a:tc>
                  <a:txBody>
                    <a:bodyPr/>
                    <a:lstStyle/>
                    <a:p>
                      <a:pPr algn="ctr"/>
                      <a:r>
                        <a:rPr lang="pl-PL" sz="1200" b="1" dirty="0">
                          <a:latin typeface="+mn-lt"/>
                        </a:rPr>
                        <a:t>X</a:t>
                      </a:r>
                    </a:p>
                  </a:txBody>
                  <a:tcPr anchor="ctr"/>
                </a:tc>
                <a:tc>
                  <a:txBody>
                    <a:bodyPr/>
                    <a:lstStyle/>
                    <a:p>
                      <a:pPr algn="ctr"/>
                      <a:r>
                        <a:rPr lang="pl-PL" sz="1200" b="1" dirty="0">
                          <a:latin typeface="+mn-lt"/>
                        </a:rPr>
                        <a:t>X</a:t>
                      </a:r>
                    </a:p>
                  </a:txBody>
                  <a:tcPr anchor="ctr"/>
                </a:tc>
                <a:tc>
                  <a:txBody>
                    <a:bodyPr/>
                    <a:lstStyle/>
                    <a:p>
                      <a:pPr algn="ctr"/>
                      <a:endParaRPr lang="pl-PL" sz="1200" b="1" dirty="0">
                        <a:latin typeface="+mn-lt"/>
                      </a:endParaRPr>
                    </a:p>
                  </a:txBody>
                  <a:tcPr anchor="ctr"/>
                </a:tc>
                <a:extLst>
                  <a:ext uri="{0D108BD9-81ED-4DB2-BD59-A6C34878D82A}">
                    <a16:rowId xmlns:a16="http://schemas.microsoft.com/office/drawing/2014/main" val="3695290009"/>
                  </a:ext>
                </a:extLst>
              </a:tr>
              <a:tr h="322745">
                <a:tc>
                  <a:txBody>
                    <a:bodyPr/>
                    <a:lstStyle/>
                    <a:p>
                      <a:pPr lvl="1" algn="l" fontAlgn="ctr"/>
                      <a:r>
                        <a:rPr lang="pl-PL" sz="1400" u="none" strike="noStrike" dirty="0">
                          <a:effectLst/>
                          <a:latin typeface="+mj-lt"/>
                        </a:rPr>
                        <a:t>Montaż lub modernizacja instalacji wewnętrznych centralnego ogrzewania  i ciepłej wody użytkowej</a:t>
                      </a:r>
                      <a:endParaRPr lang="pl-PL" sz="1400" b="0" i="0" u="none" strike="noStrike" dirty="0">
                        <a:solidFill>
                          <a:srgbClr val="000000"/>
                        </a:solidFill>
                        <a:effectLst/>
                        <a:latin typeface="+mj-lt"/>
                      </a:endParaRPr>
                    </a:p>
                  </a:txBody>
                  <a:tcPr marL="6501" marR="6501" marT="6501" marB="0" anchor="ctr"/>
                </a:tc>
                <a:tc>
                  <a:txBody>
                    <a:bodyPr/>
                    <a:lstStyle/>
                    <a:p>
                      <a:pPr algn="ctr"/>
                      <a:r>
                        <a:rPr lang="pl-PL" sz="1200" b="1" dirty="0">
                          <a:latin typeface="+mn-lt"/>
                        </a:rPr>
                        <a:t>X</a:t>
                      </a:r>
                    </a:p>
                  </a:txBody>
                  <a:tcPr anchor="ctr"/>
                </a:tc>
                <a:tc>
                  <a:txBody>
                    <a:bodyPr/>
                    <a:lstStyle/>
                    <a:p>
                      <a:pPr algn="ctr"/>
                      <a:r>
                        <a:rPr lang="pl-PL" sz="1200" b="1" dirty="0">
                          <a:latin typeface="+mn-lt"/>
                        </a:rPr>
                        <a:t>X</a:t>
                      </a:r>
                    </a:p>
                  </a:txBody>
                  <a:tcPr anchor="ctr"/>
                </a:tc>
                <a:tc>
                  <a:txBody>
                    <a:bodyPr/>
                    <a:lstStyle/>
                    <a:p>
                      <a:pPr algn="ctr"/>
                      <a:r>
                        <a:rPr lang="pl-PL" sz="1200" b="1" dirty="0">
                          <a:latin typeface="+mn-lt"/>
                        </a:rPr>
                        <a:t>X</a:t>
                      </a:r>
                    </a:p>
                  </a:txBody>
                  <a:tcPr anchor="ctr"/>
                </a:tc>
                <a:tc>
                  <a:txBody>
                    <a:bodyPr/>
                    <a:lstStyle/>
                    <a:p>
                      <a:pPr algn="ctr"/>
                      <a:endParaRPr lang="pl-PL" sz="1200" b="1" dirty="0">
                        <a:latin typeface="+mn-lt"/>
                      </a:endParaRPr>
                    </a:p>
                  </a:txBody>
                  <a:tcPr anchor="ctr"/>
                </a:tc>
                <a:extLst>
                  <a:ext uri="{0D108BD9-81ED-4DB2-BD59-A6C34878D82A}">
                    <a16:rowId xmlns:a16="http://schemas.microsoft.com/office/drawing/2014/main" val="3679150142"/>
                  </a:ext>
                </a:extLst>
              </a:tr>
              <a:tr h="677333">
                <a:tc>
                  <a:txBody>
                    <a:bodyPr/>
                    <a:lstStyle/>
                    <a:p>
                      <a:pPr lvl="1" algn="l" fontAlgn="ctr"/>
                      <a:r>
                        <a:rPr lang="pl-PL" sz="1400" u="none" strike="noStrike" dirty="0">
                          <a:effectLst/>
                          <a:latin typeface="+mj-lt"/>
                        </a:rPr>
                        <a:t>Zastosowanie instalacji odnawialnych źródeł energii: kolektory słoneczne; mikroinstalacja</a:t>
                      </a:r>
                      <a:r>
                        <a:rPr lang="pl-PL" sz="1400" u="none" strike="noStrike" baseline="0" dirty="0">
                          <a:effectLst/>
                          <a:latin typeface="+mj-lt"/>
                        </a:rPr>
                        <a:t> fotowoltaiczna</a:t>
                      </a:r>
                      <a:br>
                        <a:rPr lang="pl-PL" sz="1400" u="none" strike="noStrike" dirty="0">
                          <a:effectLst/>
                          <a:latin typeface="+mj-lt"/>
                        </a:rPr>
                      </a:br>
                      <a:r>
                        <a:rPr lang="pl-PL" sz="1400" u="sng" strike="noStrike" dirty="0">
                          <a:effectLst/>
                          <a:latin typeface="+mj-lt"/>
                        </a:rPr>
                        <a:t>Uwaga: </a:t>
                      </a:r>
                      <a:r>
                        <a:rPr lang="pl-PL" sz="1400" u="none" strike="noStrike" dirty="0">
                          <a:effectLst/>
                          <a:latin typeface="+mj-lt"/>
                        </a:rPr>
                        <a:t>dofinansowanie jedynie w formie pożyczki do 100% kosztów</a:t>
                      </a:r>
                      <a:endParaRPr lang="pl-PL" sz="1400" b="0" i="0" u="none" strike="noStrike" dirty="0">
                        <a:solidFill>
                          <a:srgbClr val="000000"/>
                        </a:solidFill>
                        <a:effectLst/>
                        <a:latin typeface="+mj-lt"/>
                      </a:endParaRPr>
                    </a:p>
                  </a:txBody>
                  <a:tcPr marL="6501" marR="6501" marT="6501" marB="0" anchor="ctr"/>
                </a:tc>
                <a:tc>
                  <a:txBody>
                    <a:bodyPr/>
                    <a:lstStyle/>
                    <a:p>
                      <a:pPr algn="ctr"/>
                      <a:r>
                        <a:rPr lang="pl-PL" sz="1200" b="1" dirty="0">
                          <a:latin typeface="+mn-lt"/>
                        </a:rPr>
                        <a:t>X</a:t>
                      </a:r>
                    </a:p>
                  </a:txBody>
                  <a:tcPr anchor="ctr"/>
                </a:tc>
                <a:tc>
                  <a:txBody>
                    <a:bodyPr/>
                    <a:lstStyle/>
                    <a:p>
                      <a:pPr algn="ctr"/>
                      <a:r>
                        <a:rPr lang="pl-PL" sz="1200" b="1" dirty="0">
                          <a:latin typeface="+mn-lt"/>
                        </a:rPr>
                        <a:t>X</a:t>
                      </a:r>
                    </a:p>
                  </a:txBody>
                  <a:tcPr anchor="ctr"/>
                </a:tc>
                <a:tc>
                  <a:txBody>
                    <a:bodyPr/>
                    <a:lstStyle/>
                    <a:p>
                      <a:pPr algn="ctr"/>
                      <a:r>
                        <a:rPr lang="pl-PL" sz="1200" b="1" dirty="0">
                          <a:latin typeface="+mn-lt"/>
                        </a:rPr>
                        <a:t>X</a:t>
                      </a:r>
                    </a:p>
                  </a:txBody>
                  <a:tcPr anchor="ctr"/>
                </a:tc>
                <a:tc>
                  <a:txBody>
                    <a:bodyPr/>
                    <a:lstStyle/>
                    <a:p>
                      <a:pPr algn="ctr"/>
                      <a:r>
                        <a:rPr lang="pl-PL" sz="1200" b="1" dirty="0">
                          <a:latin typeface="+mn-lt"/>
                        </a:rPr>
                        <a:t>X</a:t>
                      </a:r>
                    </a:p>
                  </a:txBody>
                  <a:tcPr anchor="ctr"/>
                </a:tc>
                <a:extLst>
                  <a:ext uri="{0D108BD9-81ED-4DB2-BD59-A6C34878D82A}">
                    <a16:rowId xmlns:a16="http://schemas.microsoft.com/office/drawing/2014/main" val="10006"/>
                  </a:ext>
                </a:extLst>
              </a:tr>
              <a:tr h="322745">
                <a:tc>
                  <a:txBody>
                    <a:bodyPr/>
                    <a:lstStyle/>
                    <a:p>
                      <a:pPr lvl="1" algn="l" fontAlgn="ctr"/>
                      <a:r>
                        <a:rPr lang="pl-PL" sz="1400" u="none" strike="noStrike" dirty="0">
                          <a:effectLst/>
                          <a:latin typeface="+mj-lt"/>
                        </a:rPr>
                        <a:t>Montaż wentylacji mechanicznej z odzyskiem ciepła</a:t>
                      </a:r>
                      <a:endParaRPr lang="pl-PL" sz="1400" b="0" i="0" u="none" strike="noStrike" dirty="0">
                        <a:solidFill>
                          <a:srgbClr val="000000"/>
                        </a:solidFill>
                        <a:effectLst/>
                        <a:latin typeface="+mj-lt"/>
                      </a:endParaRPr>
                    </a:p>
                  </a:txBody>
                  <a:tcPr marL="6501" marR="6501" marT="6501" marB="0" anchor="ctr"/>
                </a:tc>
                <a:tc>
                  <a:txBody>
                    <a:bodyPr/>
                    <a:lstStyle/>
                    <a:p>
                      <a:pPr algn="ctr"/>
                      <a:r>
                        <a:rPr lang="pl-PL" sz="1200" b="1" dirty="0">
                          <a:latin typeface="+mn-lt"/>
                        </a:rPr>
                        <a:t>X</a:t>
                      </a:r>
                    </a:p>
                  </a:txBody>
                  <a:tcPr anchor="ctr"/>
                </a:tc>
                <a:tc>
                  <a:txBody>
                    <a:bodyPr/>
                    <a:lstStyle/>
                    <a:p>
                      <a:pPr algn="ctr"/>
                      <a:r>
                        <a:rPr lang="pl-PL" sz="1200" b="1" dirty="0">
                          <a:latin typeface="+mn-lt"/>
                        </a:rPr>
                        <a:t>X</a:t>
                      </a:r>
                    </a:p>
                  </a:txBody>
                  <a:tcPr anchor="ctr"/>
                </a:tc>
                <a:tc>
                  <a:txBody>
                    <a:bodyPr/>
                    <a:lstStyle/>
                    <a:p>
                      <a:pPr algn="ctr"/>
                      <a:r>
                        <a:rPr lang="pl-PL" sz="1200" b="1" dirty="0">
                          <a:latin typeface="+mn-lt"/>
                        </a:rPr>
                        <a:t>X</a:t>
                      </a:r>
                    </a:p>
                  </a:txBody>
                  <a:tcPr anchor="ctr"/>
                </a:tc>
                <a:tc>
                  <a:txBody>
                    <a:bodyPr/>
                    <a:lstStyle/>
                    <a:p>
                      <a:pPr algn="ctr"/>
                      <a:endParaRPr lang="pl-PL" sz="1200" b="1" dirty="0">
                        <a:latin typeface="+mn-lt"/>
                      </a:endParaRPr>
                    </a:p>
                  </a:txBody>
                  <a:tcPr anchor="ctr"/>
                </a:tc>
                <a:extLst>
                  <a:ext uri="{0D108BD9-81ED-4DB2-BD59-A6C34878D82A}">
                    <a16:rowId xmlns:a16="http://schemas.microsoft.com/office/drawing/2014/main" val="10007"/>
                  </a:ext>
                </a:extLst>
              </a:tr>
            </a:tbl>
          </a:graphicData>
        </a:graphic>
      </p:graphicFrame>
      <p:sp>
        <p:nvSpPr>
          <p:cNvPr id="6" name="pole tekstowe 5">
            <a:extLst>
              <a:ext uri="{FF2B5EF4-FFF2-40B4-BE49-F238E27FC236}">
                <a16:creationId xmlns:a16="http://schemas.microsoft.com/office/drawing/2014/main" id="{C8C305DC-7095-4056-9F9A-DB2FF10CF29E}"/>
              </a:ext>
            </a:extLst>
          </p:cNvPr>
          <p:cNvSpPr txBox="1"/>
          <p:nvPr/>
        </p:nvSpPr>
        <p:spPr>
          <a:xfrm>
            <a:off x="7032104" y="6072206"/>
            <a:ext cx="4896544" cy="646331"/>
          </a:xfrm>
          <a:prstGeom prst="rect">
            <a:avLst/>
          </a:prstGeom>
          <a:noFill/>
        </p:spPr>
        <p:txBody>
          <a:bodyPr wrap="square" rtlCol="0">
            <a:spAutoFit/>
          </a:bodyPr>
          <a:lstStyle/>
          <a:p>
            <a:r>
              <a:rPr lang="pl-PL" sz="1200" dirty="0">
                <a:latin typeface="+mn-lt"/>
              </a:rPr>
              <a:t>* wymiana lub montaż indywidualnego źródła ciepła są możliwe gdy podłączenie do sieci ciepłowniczej na danym obszarze nie jest możliwe lub nie jest uzasadnione ekonomicznie</a:t>
            </a:r>
          </a:p>
        </p:txBody>
      </p:sp>
      <p:sp>
        <p:nvSpPr>
          <p:cNvPr id="5" name="Tytuł 7">
            <a:extLst>
              <a:ext uri="{FF2B5EF4-FFF2-40B4-BE49-F238E27FC236}">
                <a16:creationId xmlns:a16="http://schemas.microsoft.com/office/drawing/2014/main" id="{0E9DA063-C771-4B84-AD5C-806127791CD0}"/>
              </a:ext>
            </a:extLst>
          </p:cNvPr>
          <p:cNvSpPr txBox="1">
            <a:spLocks/>
          </p:cNvSpPr>
          <p:nvPr/>
        </p:nvSpPr>
        <p:spPr>
          <a:xfrm>
            <a:off x="838200" y="188640"/>
            <a:ext cx="8714184" cy="864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mn-lt"/>
                <a:ea typeface="+mj-ea"/>
                <a:cs typeface="+mj-cs"/>
              </a:defRPr>
            </a:lvl1pPr>
          </a:lstStyle>
          <a:p>
            <a:pPr fontAlgn="auto">
              <a:spcAft>
                <a:spcPts val="0"/>
              </a:spcAft>
            </a:pPr>
            <a:r>
              <a:rPr lang="pl-PL" kern="0" dirty="0"/>
              <a:t>Rodzaje przedsięwzięć dla budynków istniejących</a:t>
            </a:r>
            <a:endParaRPr lang="pl-PL" dirty="0"/>
          </a:p>
        </p:txBody>
      </p:sp>
    </p:spTree>
  </p:cSld>
  <p:clrMapOvr>
    <a:masterClrMapping/>
  </p:clrMapOvr>
</p:sld>
</file>

<file path=ppt/theme/theme1.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10164</TotalTime>
  <Words>3239</Words>
  <Application>Microsoft Office PowerPoint</Application>
  <PresentationFormat>Panoramiczny</PresentationFormat>
  <Paragraphs>511</Paragraphs>
  <Slides>30</Slides>
  <Notes>23</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30</vt:i4>
      </vt:variant>
    </vt:vector>
  </HeadingPairs>
  <TitlesOfParts>
    <vt:vector size="36" baseType="lpstr">
      <vt:lpstr>Arial</vt:lpstr>
      <vt:lpstr>Calibri</vt:lpstr>
      <vt:lpstr>Calibri Light</vt:lpstr>
      <vt:lpstr>Times New Roman</vt:lpstr>
      <vt:lpstr>Wingdings</vt:lpstr>
      <vt:lpstr>Projekt niestandardowy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Dziękuję za uwagę</vt:lpstr>
      <vt:lpstr>Portal Beneficjenta</vt:lpstr>
      <vt:lpstr>Portal Beneficjenta</vt:lpstr>
      <vt:lpstr>Dziękuję za uwagę</vt:lpstr>
      <vt:lpstr>Wniosek o dofinansowanie</vt:lpstr>
      <vt:lpstr>Wniosek o dofinansowanie</vt:lpstr>
      <vt:lpstr>Wniosek o dofinansowanie</vt:lpstr>
      <vt:lpstr>Dziękuję za uwagę</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mico</dc:creator>
  <cp:lastModifiedBy>Marcin Tylczyński</cp:lastModifiedBy>
  <cp:revision>963</cp:revision>
  <cp:lastPrinted>2019-05-13T12:45:36Z</cp:lastPrinted>
  <dcterms:created xsi:type="dcterms:W3CDTF">2010-11-23T15:28:50Z</dcterms:created>
  <dcterms:modified xsi:type="dcterms:W3CDTF">2019-05-14T10:30:22Z</dcterms:modified>
</cp:coreProperties>
</file>